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369" r:id="rId2"/>
    <p:sldId id="360" r:id="rId3"/>
    <p:sldId id="367" r:id="rId4"/>
    <p:sldId id="372" r:id="rId5"/>
    <p:sldId id="374" r:id="rId6"/>
    <p:sldId id="373" r:id="rId7"/>
  </p:sldIdLst>
  <p:sldSz cx="12192000" cy="6858000"/>
  <p:notesSz cx="6858000" cy="9144000"/>
  <p:embeddedFontLst>
    <p:embeddedFont>
      <p:font typeface="Pretendard Medium" panose="02000603000000020004" pitchFamily="2" charset="-127"/>
      <p:regular r:id="rId10"/>
    </p:embeddedFont>
    <p:embeddedFont>
      <p:font typeface="Pretendard SemiBold" panose="02000703000000020004" pitchFamily="2" charset="-127"/>
      <p:bold r:id="rId11"/>
    </p:embeddedFont>
    <p:embeddedFont>
      <p:font typeface="맑은 고딕" panose="020B0503020000020004" pitchFamily="50" charset="-127"/>
      <p:regular r:id="rId12"/>
      <p:bold r:id="rId13"/>
    </p:embeddedFont>
    <p:embeddedFont>
      <p:font typeface="빛의 계승자 Bold" panose="020B0600000101010101" pitchFamily="50" charset="-127"/>
      <p:bold r:id="rId14"/>
    </p:embeddedFont>
    <p:embeddedFont>
      <p:font typeface="페이퍼로지 5 Medium" pitchFamily="2" charset="-127"/>
      <p:regular r:id="rId15"/>
    </p:embeddedFont>
    <p:embeddedFont>
      <p:font typeface="페이퍼로지 6 SemiBold" pitchFamily="2" charset="-127"/>
      <p:bold r:id="rId16"/>
    </p:embeddedFont>
    <p:embeddedFont>
      <p:font typeface="페이퍼로지 7 Bold" pitchFamily="2" charset="-127"/>
      <p:bold r:id="rId17"/>
    </p:embeddedFont>
    <p:embeddedFont>
      <p:font typeface="페이퍼로지 9 Black" pitchFamily="2" charset="-12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E22C931D-BAA6-43E8-9696-FF91B94EB0F2}">
          <p14:sldIdLst>
            <p14:sldId id="369"/>
            <p14:sldId id="360"/>
          </p14:sldIdLst>
        </p14:section>
        <p14:section name="개요" id="{7F529489-A5CF-449D-83F7-1816D722DB86}">
          <p14:sldIdLst>
            <p14:sldId id="367"/>
            <p14:sldId id="372"/>
          </p14:sldIdLst>
        </p14:section>
        <p14:section name="아이덴티티" id="{775DE0D5-0244-416A-A2DB-9783B2469356}">
          <p14:sldIdLst>
            <p14:sldId id="374"/>
            <p14:sldId id="373"/>
          </p14:sldIdLst>
        </p14:section>
        <p14:section name="아크패시브-깨달음" id="{24606A74-CA6A-4E80-9DF9-8F606A5556C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4178" userDrawn="1">
          <p15:clr>
            <a:srgbClr val="FDE53C"/>
          </p15:clr>
        </p15:guide>
        <p15:guide id="2" pos="4180" userDrawn="1">
          <p15:clr>
            <a:srgbClr val="A4A3A4"/>
          </p15:clr>
        </p15:guide>
        <p15:guide id="3" pos="869" userDrawn="1">
          <p15:clr>
            <a:srgbClr val="FDE53C"/>
          </p15:clr>
        </p15:guide>
        <p15:guide id="4" pos="7537" userDrawn="1">
          <p15:clr>
            <a:srgbClr val="FDE53C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EDE"/>
    <a:srgbClr val="FAFCBC"/>
    <a:srgbClr val="212227"/>
    <a:srgbClr val="BA8046"/>
    <a:srgbClr val="D1AB84"/>
    <a:srgbClr val="D4CFC5"/>
    <a:srgbClr val="BD9C7C"/>
    <a:srgbClr val="D3BEA9"/>
    <a:srgbClr val="21232F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6" autoAdjust="0"/>
    <p:restoredTop sz="94503" autoAdjust="0"/>
  </p:normalViewPr>
  <p:slideViewPr>
    <p:cSldViewPr snapToGrid="0" showGuides="1">
      <p:cViewPr>
        <p:scale>
          <a:sx n="125" d="100"/>
          <a:sy n="125" d="100"/>
        </p:scale>
        <p:origin x="86" y="-418"/>
      </p:cViewPr>
      <p:guideLst>
        <p:guide orient="horz" pos="4178"/>
        <p:guide pos="4180"/>
        <p:guide pos="869"/>
        <p:guide pos="7537"/>
      </p:guideLst>
    </p:cSldViewPr>
  </p:slideViewPr>
  <p:outlineViewPr>
    <p:cViewPr>
      <p:scale>
        <a:sx n="33" d="100"/>
        <a:sy n="33" d="100"/>
      </p:scale>
      <p:origin x="0" y="-457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EAD7F0C-8016-A0A6-A53C-2B8D5B9A30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BB86B2-D477-7656-EFF6-E760C9CF71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E65B0-0167-4245-9618-BC935AE5688B}" type="datetimeFigureOut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2025-05-22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FE74DE-60F3-46EA-C13A-5000E25A9F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D46E2C-B067-D270-AF0D-DE19311CFE5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F9D2A6-4F99-403C-92AE-5AA67B05EA8D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877FC20-EB4F-4664-B5F8-B6785AC85943}" type="datetimeFigureOut">
              <a:rPr lang="ko-KR" altLang="en-US" smtClean="0"/>
              <a:pPr/>
              <a:t>2025-05-22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11239B6-CD57-4314-9529-743CA7AFE6B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5537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97F78-9E44-CED9-BE3A-5D756A3DE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CF7371-AB9A-95DC-AD26-B482F7863E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8BD433-F47E-4919-1D37-30154B9E70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E9E0D4-C644-4380-277A-44A6672509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275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5C6A0-6098-1A42-BFCA-E50B4A92B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86D738F-64DC-D87F-25A0-4173006DE6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2953BDA-8F03-C946-3E78-CB0A75772E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355D74-3B73-3E9D-4038-4BA258BF70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836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3000F-F75D-013E-E553-F1986CE88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5C8482-59ED-1D79-20B5-37F0D69322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B3E36E3-301E-CFDD-6A1B-E23D3CEAAA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047534-D760-33D1-7D73-D3A12100E4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239B6-CD57-4314-9529-743CA7AFE6B5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2865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1BEA7-7334-3AE0-C1B0-72B3010A72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E80141-6B82-C5AC-B167-6E58315470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5AD216-46C6-B08A-04D0-760AEAD81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D991-A22F-4CCB-99AB-5D874476931C}" type="datetime1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828C9E-F326-5C02-CD87-BA6166437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C7C0E1-CA74-36C9-2C39-975FE16E4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72225"/>
            <a:ext cx="2743200" cy="365125"/>
          </a:xfrm>
        </p:spPr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3625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CAC6AF0-B74D-3C14-D3E7-244BA9452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4FD2C-5C8B-4F53-B8E7-6D27070CB963}" type="datetime1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EE45A6-AA5F-C717-88BB-926D900A2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A9EE09-14C9-9A7E-34F3-578A8CC48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219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F246C2-48C8-0C82-1A3D-12F717100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FF6193-6428-52D6-3073-D61899213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78BC53-85BF-1A87-3617-ABDBE842B3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B25CE5-ACC4-E03C-7AD1-05B64964F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A008-BE09-44AF-A18A-098D5D765529}" type="datetime1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4AC8E2-3DD9-68A1-512B-02215496F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6098E3-A2EC-2907-39E8-1D4C1DEF2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781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30D9D6-23F3-74A2-A883-F3F560640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7F7111-E86F-55B2-2D3C-E3DBCA9E04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0B8CFD-8727-E81E-D50C-5A820F6C4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46E90B-B02C-7C44-BC02-A116B014B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F5060-4821-4FD7-9452-DEC43D3EDCF4}" type="datetime1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D19D33-1C18-402D-27BF-71C558B0D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6BEB3D-B224-1E0C-7EE7-FFAF43A78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5269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23334-E4DA-BCE2-9B87-EC2175904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2D6E90-94CF-C645-C535-69EC4F7F26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83BCF1-6267-FC38-ED5A-EC13D3E8B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99703-256F-405A-BC5D-CE6E4C9D00E0}" type="datetime1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FD8B17-3CE8-8EBF-C6F0-98093AE26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0F36FD-8BDD-B6E4-D0AC-C01168655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295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BB9F3E-6043-459F-2A79-6FFCF430AA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8D7E2A-F277-30CD-7488-B9AE05C0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7A7D98-9857-8360-9097-8A5C4F740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DDEE6-8F10-4425-84E1-D5F65AC4A457}" type="datetime1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17B424-ED32-AEE6-BC07-809EAACB0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AD0ED5-4D8B-E980-F39E-BB387A816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19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BED64-5F5A-AF09-1307-1ACC4650B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9E7BB8-6E07-8320-0E77-B3BAC3D35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BBC2C3-74A8-05C9-05B0-C5999432E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4650D-4D2C-4F1C-A2A9-B23BB0E38BFF}" type="datetime1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4DA14F-8FFC-7A10-3A3D-F2CDD5B0B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E24DD7-74D3-70CC-6129-55EB33C1D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524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2878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0562D2-343F-17AB-DF9B-8985AE713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025DC2-B7A0-C698-4911-51BA48A73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8231" y="6356350"/>
            <a:ext cx="2743200" cy="365125"/>
          </a:xfrm>
        </p:spPr>
        <p:txBody>
          <a:bodyPr/>
          <a:lstStyle/>
          <a:p>
            <a:fld id="{F73ABF26-2481-4A4F-AAAF-44C326750F6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FEAF7D-C03C-C449-D318-14B3708B9F4B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15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51324A8-E4F9-1B83-C119-7834C6399D92}"/>
              </a:ext>
            </a:extLst>
          </p:cNvPr>
          <p:cNvGrpSpPr/>
          <p:nvPr userDrawn="1"/>
        </p:nvGrpSpPr>
        <p:grpSpPr>
          <a:xfrm>
            <a:off x="-6350" y="2725770"/>
            <a:ext cx="1134280" cy="793909"/>
            <a:chOff x="-6350" y="1675582"/>
            <a:chExt cx="1134280" cy="79390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5AB8C61-3C4B-CBD1-167F-551E045BB083}"/>
                </a:ext>
              </a:extLst>
            </p:cNvPr>
            <p:cNvSpPr>
              <a:spLocks/>
            </p:cNvSpPr>
            <p:nvPr/>
          </p:nvSpPr>
          <p:spPr>
            <a:xfrm>
              <a:off x="82817" y="1717853"/>
              <a:ext cx="960972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아이덴티티</a:t>
              </a:r>
              <a:endParaRPr lang="ko-KR" altLang="en-US" sz="900" b="1" u="none" dirty="0">
                <a:solidFill>
                  <a:srgbClr val="BD9C7C"/>
                </a:solidFill>
                <a:effectLst>
                  <a:glow rad="127000">
                    <a:schemeClr val="tx1">
                      <a:lumMod val="75000"/>
                      <a:lumOff val="25000"/>
                    </a:schemeClr>
                  </a:glow>
                </a:effectLst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D4034B8-EF87-E3C7-AFC9-798DE65F33C0}"/>
                </a:ext>
              </a:extLst>
            </p:cNvPr>
            <p:cNvSpPr>
              <a:spLocks/>
            </p:cNvSpPr>
            <p:nvPr/>
          </p:nvSpPr>
          <p:spPr>
            <a:xfrm>
              <a:off x="82817" y="2116690"/>
              <a:ext cx="960972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아크패시브 </a:t>
              </a:r>
              <a:r>
                <a:rPr lang="en-US" altLang="ko-KR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- </a:t>
              </a:r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깨달음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20567F7-1402-2A3D-791A-FB8BDB7886CF}"/>
                </a:ext>
              </a:extLst>
            </p:cNvPr>
            <p:cNvGrpSpPr/>
            <p:nvPr/>
          </p:nvGrpSpPr>
          <p:grpSpPr>
            <a:xfrm>
              <a:off x="-6350" y="1675582"/>
              <a:ext cx="1134280" cy="397826"/>
              <a:chOff x="1609635" y="746670"/>
              <a:chExt cx="1546727" cy="397826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47EE2049-806C-AEB6-5849-D9AFC914C4C5}"/>
                  </a:ext>
                </a:extLst>
              </p:cNvPr>
              <p:cNvCxnSpPr/>
              <p:nvPr/>
            </p:nvCxnSpPr>
            <p:spPr>
              <a:xfrm>
                <a:off x="1609635" y="746670"/>
                <a:ext cx="1546727" cy="0"/>
              </a:xfrm>
              <a:prstGeom prst="line">
                <a:avLst/>
              </a:prstGeom>
              <a:ln w="3175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BCF3DD51-E9A5-DDA0-E703-B870FA795CDB}"/>
                  </a:ext>
                </a:extLst>
              </p:cNvPr>
              <p:cNvCxnSpPr/>
              <p:nvPr userDrawn="1"/>
            </p:nvCxnSpPr>
            <p:spPr>
              <a:xfrm>
                <a:off x="1609635" y="1144496"/>
                <a:ext cx="1546727" cy="0"/>
              </a:xfrm>
              <a:prstGeom prst="line">
                <a:avLst/>
              </a:prstGeom>
              <a:ln w="3175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2C1DBE1-5937-7DFE-D02C-23C5C423F08F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1ECD526E-3852-CAD7-B35A-846B10527C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64186" y="485980"/>
            <a:ext cx="998871" cy="316544"/>
          </a:xfrm>
          <a:prstGeom prst="rect">
            <a:avLst/>
          </a:prstGeom>
        </p:spPr>
      </p:pic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A206C442-1E36-9653-A699-D095A84D81BA}"/>
              </a:ext>
            </a:extLst>
          </p:cNvPr>
          <p:cNvSpPr/>
          <p:nvPr userDrawn="1"/>
        </p:nvSpPr>
        <p:spPr>
          <a:xfrm rot="5400000">
            <a:off x="1114889" y="1459590"/>
            <a:ext cx="195309" cy="121087"/>
          </a:xfrm>
          <a:prstGeom prst="triangle">
            <a:avLst/>
          </a:prstGeom>
          <a:solidFill>
            <a:srgbClr val="212227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7DBEA37-5864-28F2-9EC4-03A840436324}"/>
              </a:ext>
            </a:extLst>
          </p:cNvPr>
          <p:cNvGrpSpPr/>
          <p:nvPr userDrawn="1"/>
        </p:nvGrpSpPr>
        <p:grpSpPr>
          <a:xfrm>
            <a:off x="0" y="1263089"/>
            <a:ext cx="1152000" cy="489534"/>
            <a:chOff x="1652149" y="1346100"/>
            <a:chExt cx="1152000" cy="48953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8DB3C2A-CC55-C5C8-2D9F-61421BB07E2B}"/>
                </a:ext>
              </a:extLst>
            </p:cNvPr>
            <p:cNvSpPr/>
            <p:nvPr/>
          </p:nvSpPr>
          <p:spPr>
            <a:xfrm>
              <a:off x="1652150" y="1346100"/>
              <a:ext cx="1151999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3516FDB-7388-CE96-F1D0-D2D6B9CCF1C8}"/>
                </a:ext>
              </a:extLst>
            </p:cNvPr>
            <p:cNvSpPr>
              <a:spLocks/>
            </p:cNvSpPr>
            <p:nvPr/>
          </p:nvSpPr>
          <p:spPr>
            <a:xfrm>
              <a:off x="1652149" y="1436979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개요</a:t>
              </a:r>
              <a:endParaRPr lang="ko-KR" altLang="en-US" sz="1400" b="1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61C2F35-D520-73E2-E2B0-422BFA5F060B}"/>
              </a:ext>
            </a:extLst>
          </p:cNvPr>
          <p:cNvSpPr/>
          <p:nvPr userDrawn="1"/>
        </p:nvSpPr>
        <p:spPr>
          <a:xfrm>
            <a:off x="1" y="1752623"/>
            <a:ext cx="1151999" cy="342312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FFD552-BD6C-5AE1-AF86-443BB193EE98}"/>
              </a:ext>
            </a:extLst>
          </p:cNvPr>
          <p:cNvSpPr/>
          <p:nvPr userDrawn="1"/>
        </p:nvSpPr>
        <p:spPr>
          <a:xfrm>
            <a:off x="1" y="2094522"/>
            <a:ext cx="1151999" cy="342312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E948697-7DFB-5322-A3D9-D887DF1FD997}"/>
              </a:ext>
            </a:extLst>
          </p:cNvPr>
          <p:cNvCxnSpPr>
            <a:cxnSpLocks/>
          </p:cNvCxnSpPr>
          <p:nvPr userDrawn="1"/>
        </p:nvCxnSpPr>
        <p:spPr>
          <a:xfrm>
            <a:off x="9000" y="2094523"/>
            <a:ext cx="1134000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7A5DB24-459E-474D-B3D3-796BBCEF7EB1}"/>
              </a:ext>
            </a:extLst>
          </p:cNvPr>
          <p:cNvCxnSpPr>
            <a:cxnSpLocks/>
          </p:cNvCxnSpPr>
          <p:nvPr userDrawn="1"/>
        </p:nvCxnSpPr>
        <p:spPr>
          <a:xfrm>
            <a:off x="9000" y="2436836"/>
            <a:ext cx="1134000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0CF2356-DA97-8EF9-8C92-528635BFBF0C}"/>
              </a:ext>
            </a:extLst>
          </p:cNvPr>
          <p:cNvCxnSpPr>
            <a:cxnSpLocks/>
          </p:cNvCxnSpPr>
          <p:nvPr userDrawn="1"/>
        </p:nvCxnSpPr>
        <p:spPr>
          <a:xfrm>
            <a:off x="0" y="1263089"/>
            <a:ext cx="11520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A009A21-65BB-A593-E0BD-E8D5DB9F6132}"/>
              </a:ext>
            </a:extLst>
          </p:cNvPr>
          <p:cNvCxnSpPr>
            <a:cxnSpLocks/>
          </p:cNvCxnSpPr>
          <p:nvPr userDrawn="1"/>
        </p:nvCxnSpPr>
        <p:spPr>
          <a:xfrm>
            <a:off x="0" y="2436836"/>
            <a:ext cx="11520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488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덴티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0562D2-343F-17AB-DF9B-8985AE713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025DC2-B7A0-C698-4911-51BA48A73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8231" y="6356350"/>
            <a:ext cx="2743200" cy="365125"/>
          </a:xfrm>
        </p:spPr>
        <p:txBody>
          <a:bodyPr/>
          <a:lstStyle/>
          <a:p>
            <a:fld id="{F73ABF26-2481-4A4F-AAAF-44C326750F6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198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FED898-EC36-7748-99D3-17D6E782E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7FB20F-086C-5FFB-A706-762A9AB67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9D8270-5637-98EC-EA1A-81383D990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D8B29-D194-45C5-8880-D13C3BA0AD47}" type="datetime1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34520F-CE2E-77CC-A6BA-3CC26BC04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FBDF4F-6DC5-6DE6-2281-CFC48A56C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264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E3EF13-67F3-5218-AC03-8F67A070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6B2E27-B4B3-1758-8BEC-0B0F9C4B49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49FB90-8A11-521C-8C09-7CAE0C357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1882F5-33B2-525D-BF91-A6E0FD933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82E55-0D4C-4810-9D04-994D62B426E5}" type="datetime1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EAA8B9-B7CC-96D3-CF78-95F57C6ED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3655FB-BCAD-4E66-6A9F-AE3BDF84B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242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7911B4-D502-FA96-59BB-68E70A39D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9E2C41-7172-FEBF-2C6D-EC0F65DD8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065E2A-6596-7167-16AC-E59FE964B4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427F73-DBA8-F5DF-37D5-90E556241C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D9628E8-6699-469C-F900-7E82387B55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82D50C1-DBB4-D99C-F65D-C8357AD5A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3087-4A0F-482C-921E-192D30072535}" type="datetime1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67085C2-DC02-144B-E6D1-7F8B71017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A131927-ACD1-FF21-7FDE-5F8068750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385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36D68-BE5E-F881-A7E8-B1F42BE0B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C406CA-410D-DCA1-5AD7-3165CC276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FE352-151F-4BBD-9F31-D3EB4053A998}" type="datetime1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7634E0B-7E8D-3BD9-DF7F-73648A455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CB48A0-5F3A-86C2-4103-91430460E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170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DC16FD9-A24D-4AD7-2817-E704C047A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F064B5-1FBB-D1E6-662F-8F8D51F1B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7C3125-44E0-AA96-3C0F-C9A0CED6B3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CD5B2A7-FF3C-403F-A08B-A3E8580CCEA4}" type="datetime1">
              <a:rPr lang="ko-KR" altLang="en-US" smtClean="0"/>
              <a:pPr/>
              <a:t>2025-05-22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1178EA-67AF-6F7D-99C3-68E3BC5EE0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7A497A-62F2-EEC6-1419-90E1FCB16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73ABF26-2481-4A4F-AAAF-44C326750F6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4208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6" r:id="rId4"/>
    <p:sldLayoutId id="2147483667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3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360EF-F793-AF98-890A-D69F25082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63F58013-64D5-9EE0-1F67-C230E6A963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00409" y="102855"/>
            <a:ext cx="487362" cy="246062"/>
          </a:xfrm>
        </p:spPr>
        <p:txBody>
          <a:bodyPr>
            <a:normAutofit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개요</a:t>
            </a:r>
          </a:p>
        </p:txBody>
      </p:sp>
      <p:pic>
        <p:nvPicPr>
          <p:cNvPr id="35" name="그림 34" descr="CG 아트워크, 가상의 캐릭터, 디지털 합성, 인간의 얼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5024112-B2AD-5659-F66F-D8D0D352BE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628AA5D-7060-86C6-FF3E-B2B729DCA2A7}"/>
              </a:ext>
            </a:extLst>
          </p:cNvPr>
          <p:cNvGrpSpPr/>
          <p:nvPr/>
        </p:nvGrpSpPr>
        <p:grpSpPr>
          <a:xfrm>
            <a:off x="1039862" y="1202181"/>
            <a:ext cx="6326139" cy="1413038"/>
            <a:chOff x="745222" y="1202181"/>
            <a:chExt cx="6326139" cy="141303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6AE6C0-C363-1F19-2636-CFF7F3A4A085}"/>
                </a:ext>
              </a:extLst>
            </p:cNvPr>
            <p:cNvSpPr txBox="1"/>
            <p:nvPr/>
          </p:nvSpPr>
          <p:spPr>
            <a:xfrm>
              <a:off x="1343928" y="1202181"/>
              <a:ext cx="2150377" cy="48970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전장을 꿰뚫는 창</a:t>
              </a:r>
              <a:r>
                <a:rPr lang="en-US" altLang="ko-KR" sz="14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7211EB4-FD8D-681F-3AA5-2A80219F6C60}"/>
                </a:ext>
              </a:extLst>
            </p:cNvPr>
            <p:cNvSpPr txBox="1"/>
            <p:nvPr/>
          </p:nvSpPr>
          <p:spPr>
            <a:xfrm>
              <a:off x="3901687" y="2153554"/>
              <a:ext cx="3169674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altLang="ko-KR" sz="2400" spc="100" dirty="0">
                  <a:ln w="19050">
                    <a:noFill/>
                  </a:ln>
                  <a:solidFill>
                    <a:schemeClr val="bg1"/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Urdu Typesetting" panose="020F0502020204030204" pitchFamily="66" charset="-78"/>
                </a:rPr>
                <a:t>(L</a:t>
              </a:r>
              <a:r>
                <a:rPr lang="en-US" altLang="ko-KR" sz="1400" spc="100" dirty="0">
                  <a:ln w="19050">
                    <a:noFill/>
                  </a:ln>
                  <a:solidFill>
                    <a:schemeClr val="bg1"/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Urdu Typesetting" panose="020F0502020204030204" pitchFamily="66" charset="-78"/>
                </a:rPr>
                <a:t>ANCE</a:t>
              </a:r>
              <a:r>
                <a:rPr lang="en-US" altLang="ko-KR" sz="1600" spc="100" dirty="0">
                  <a:ln w="19050">
                    <a:noFill/>
                  </a:ln>
                  <a:solidFill>
                    <a:schemeClr val="bg1"/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Urdu Typesetting" panose="020F0502020204030204" pitchFamily="66" charset="-78"/>
                </a:rPr>
                <a:t> </a:t>
              </a:r>
              <a:r>
                <a:rPr lang="en-US" altLang="ko-KR" sz="2400" spc="100" dirty="0">
                  <a:ln w="19050">
                    <a:noFill/>
                  </a:ln>
                  <a:solidFill>
                    <a:schemeClr val="bg1"/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Urdu Typesetting" panose="020F0502020204030204" pitchFamily="66" charset="-78"/>
                </a:rPr>
                <a:t>M</a:t>
              </a:r>
              <a:r>
                <a:rPr lang="en-US" altLang="ko-KR" sz="1400" spc="100" dirty="0">
                  <a:ln w="19050">
                    <a:noFill/>
                  </a:ln>
                  <a:solidFill>
                    <a:schemeClr val="bg1"/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Urdu Typesetting" panose="020F0502020204030204" pitchFamily="66" charset="-78"/>
                </a:rPr>
                <a:t>ASTER</a:t>
              </a:r>
              <a:r>
                <a:rPr lang="en-US" altLang="ko-KR" sz="2400" spc="100" dirty="0">
                  <a:ln w="19050">
                    <a:noFill/>
                  </a:ln>
                  <a:solidFill>
                    <a:schemeClr val="bg1"/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Urdu Typesetting" panose="020F0502020204030204" pitchFamily="66" charset="-78"/>
                </a:rPr>
                <a:t>)</a:t>
              </a:r>
              <a:endParaRPr lang="en-US" altLang="ko-KR" sz="1400" spc="100" dirty="0">
                <a:ln w="19050">
                  <a:noFill/>
                </a:ln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Urdu Typesetting" panose="020F0502020204030204" pitchFamily="66" charset="-78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A811A6D-B4BE-39E8-3F27-7FBF6CD3329B}"/>
                </a:ext>
              </a:extLst>
            </p:cNvPr>
            <p:cNvSpPr txBox="1"/>
            <p:nvPr/>
          </p:nvSpPr>
          <p:spPr>
            <a:xfrm>
              <a:off x="745222" y="1691889"/>
              <a:ext cx="3347788" cy="923330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6000" b="1" spc="800" dirty="0">
                  <a:solidFill>
                    <a:schemeClr val="bg1"/>
                  </a:solidFill>
                  <a:effectLst>
                    <a:glow rad="127000">
                      <a:schemeClr val="bg1">
                        <a:lumMod val="65000"/>
                        <a:alpha val="22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함초롬바탕" panose="02030604000101010101" pitchFamily="18" charset="-127"/>
                </a:rPr>
                <a:t>창술사</a:t>
              </a:r>
              <a:endParaRPr lang="en-US" altLang="ko-KR" sz="5400" b="1" spc="800" dirty="0">
                <a:solidFill>
                  <a:schemeClr val="bg1"/>
                </a:solidFill>
                <a:effectLst>
                  <a:glow rad="127000">
                    <a:schemeClr val="bg1">
                      <a:lumMod val="65000"/>
                      <a:alpha val="22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함초롬바탕" panose="02030604000101010101" pitchFamily="18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75A6F6D-B468-D663-2695-DCCD24ADD975}"/>
              </a:ext>
            </a:extLst>
          </p:cNvPr>
          <p:cNvSpPr txBox="1"/>
          <p:nvPr/>
        </p:nvSpPr>
        <p:spPr>
          <a:xfrm>
            <a:off x="9845954" y="6068821"/>
            <a:ext cx="2150377" cy="4897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ko-KR" altLang="en-US" sz="1400" spc="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홍진선</a:t>
            </a:r>
            <a:endParaRPr lang="en-US" altLang="ko-KR" sz="1400" spc="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0793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52CC1-4D93-1087-F203-60E485C43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>
            <a:extLst>
              <a:ext uri="{FF2B5EF4-FFF2-40B4-BE49-F238E27FC236}">
                <a16:creationId xmlns:a16="http://schemas.microsoft.com/office/drawing/2014/main" id="{78096B16-9698-B316-E814-0929FE04EA09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1734800" y="139700"/>
            <a:ext cx="457200" cy="188913"/>
          </a:xfrm>
        </p:spPr>
        <p:txBody>
          <a:bodyPr>
            <a:normAutofit/>
          </a:bodyPr>
          <a:lstStyle/>
          <a:p>
            <a:r>
              <a:rPr lang="ko-KR" altLang="en-US" sz="100" dirty="0"/>
              <a:t>목차</a:t>
            </a:r>
          </a:p>
        </p:txBody>
      </p:sp>
      <p:pic>
        <p:nvPicPr>
          <p:cNvPr id="2" name="그림 1" descr="CG 아트워크, 가상의 캐릭터, 디지털 합성, 인간의 얼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6D9BF99-7E85-517B-6D2C-E7F49583340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3" name="직사각형 1042">
            <a:extLst>
              <a:ext uri="{FF2B5EF4-FFF2-40B4-BE49-F238E27FC236}">
                <a16:creationId xmlns:a16="http://schemas.microsoft.com/office/drawing/2014/main" id="{C2B38262-0A30-73DB-F727-09BCEE95CC4C}"/>
              </a:ext>
            </a:extLst>
          </p:cNvPr>
          <p:cNvSpPr>
            <a:spLocks/>
          </p:cNvSpPr>
          <p:nvPr/>
        </p:nvSpPr>
        <p:spPr>
          <a:xfrm>
            <a:off x="0" y="174847"/>
            <a:ext cx="13104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</a:rPr>
              <a:t>목 차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1208F3D-E192-C002-E945-5F1E42D6080E}"/>
              </a:ext>
            </a:extLst>
          </p:cNvPr>
          <p:cNvCxnSpPr>
            <a:cxnSpLocks/>
          </p:cNvCxnSpPr>
          <p:nvPr/>
        </p:nvCxnSpPr>
        <p:spPr>
          <a:xfrm flipH="1">
            <a:off x="0" y="563221"/>
            <a:ext cx="1310400" cy="0"/>
          </a:xfrm>
          <a:prstGeom prst="line">
            <a:avLst/>
          </a:prstGeom>
          <a:ln w="38100">
            <a:solidFill>
              <a:srgbClr val="BD9C7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5A5653B-9E9B-C8C2-D293-D9B2289E7CBD}"/>
              </a:ext>
            </a:extLst>
          </p:cNvPr>
          <p:cNvGrpSpPr/>
          <p:nvPr/>
        </p:nvGrpSpPr>
        <p:grpSpPr>
          <a:xfrm>
            <a:off x="1980960" y="1247083"/>
            <a:ext cx="2368439" cy="1039880"/>
            <a:chOff x="1980960" y="1442663"/>
            <a:chExt cx="2368439" cy="103988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7E2A8E-8C7A-7BBD-70E2-CC8E0020609D}"/>
                </a:ext>
              </a:extLst>
            </p:cNvPr>
            <p:cNvSpPr txBox="1"/>
            <p:nvPr/>
          </p:nvSpPr>
          <p:spPr>
            <a:xfrm>
              <a:off x="2404871" y="1882379"/>
              <a:ext cx="194452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컨셉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ABD09AC-FAA8-6CFA-2469-11742D1291B9}"/>
                </a:ext>
              </a:extLst>
            </p:cNvPr>
            <p:cNvSpPr txBox="1"/>
            <p:nvPr/>
          </p:nvSpPr>
          <p:spPr>
            <a:xfrm>
              <a:off x="2404871" y="1488829"/>
              <a:ext cx="1944528" cy="215444"/>
            </a:xfrm>
            <a:prstGeom prst="rect">
              <a:avLst/>
            </a:prstGeom>
            <a:noFill/>
            <a:effectLst/>
          </p:spPr>
          <p:txBody>
            <a:bodyPr wrap="square" lIns="108000" tIns="0" rIns="0" bIns="0" rtlCol="0" anchor="ctr" anchorCtr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개요</a:t>
              </a:r>
              <a:endParaRPr lang="en-US" altLang="ko-KR" sz="1400" dirty="0">
                <a:solidFill>
                  <a:schemeClr val="bg1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FA3D5DD-ACF8-F5B1-9200-96550F9E2D6E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2134849" y="1750440"/>
              <a:ext cx="221455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FE31A29-7E33-FDD7-0294-3700DA280A32}"/>
                </a:ext>
              </a:extLst>
            </p:cNvPr>
            <p:cNvSpPr/>
            <p:nvPr/>
          </p:nvSpPr>
          <p:spPr>
            <a:xfrm>
              <a:off x="1980960" y="1442663"/>
              <a:ext cx="307777" cy="307777"/>
            </a:xfrm>
            <a:prstGeom prst="rect">
              <a:avLst/>
            </a:prstGeom>
            <a:solidFill>
              <a:srgbClr val="BD9C7C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1</a:t>
              </a:r>
              <a:endParaRPr lang="ko-KR" altLang="en-US" sz="1200" dirty="0">
                <a:solidFill>
                  <a:schemeClr val="bg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5F60394-6095-EE35-13F0-15C53A9077E6}"/>
              </a:ext>
            </a:extLst>
          </p:cNvPr>
          <p:cNvGrpSpPr/>
          <p:nvPr/>
        </p:nvGrpSpPr>
        <p:grpSpPr>
          <a:xfrm>
            <a:off x="1980960" y="2885976"/>
            <a:ext cx="2368439" cy="1039880"/>
            <a:chOff x="1980960" y="3104640"/>
            <a:chExt cx="2368439" cy="103988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DE52C4-73BA-E49E-64FE-8B74FFCE2BE7}"/>
                </a:ext>
              </a:extLst>
            </p:cNvPr>
            <p:cNvSpPr txBox="1"/>
            <p:nvPr/>
          </p:nvSpPr>
          <p:spPr>
            <a:xfrm>
              <a:off x="2404871" y="3544356"/>
              <a:ext cx="194452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아이덴티티 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듀얼 스탠스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28EA765-5A72-4E48-4EC6-7AFBE93AAE34}"/>
                </a:ext>
              </a:extLst>
            </p:cNvPr>
            <p:cNvSpPr txBox="1"/>
            <p:nvPr/>
          </p:nvSpPr>
          <p:spPr>
            <a:xfrm>
              <a:off x="2404871" y="3150806"/>
              <a:ext cx="1944528" cy="215444"/>
            </a:xfrm>
            <a:prstGeom prst="rect">
              <a:avLst/>
            </a:prstGeom>
            <a:noFill/>
            <a:effectLst/>
          </p:spPr>
          <p:txBody>
            <a:bodyPr wrap="square" lIns="108000" tIns="0" rIns="0" bIns="0" rtlCol="0" anchor="ctr" anchorCtr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아이덴티티</a:t>
              </a:r>
              <a:endParaRPr lang="en-US" altLang="ko-KR" sz="1400" dirty="0">
                <a:solidFill>
                  <a:schemeClr val="bg1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D943A38-1D28-1244-A95B-FA2D209BEE6E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2134849" y="3412417"/>
              <a:ext cx="221455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F0BFE99-3E6B-2A39-0CB1-550E7FD86058}"/>
                </a:ext>
              </a:extLst>
            </p:cNvPr>
            <p:cNvSpPr/>
            <p:nvPr/>
          </p:nvSpPr>
          <p:spPr>
            <a:xfrm>
              <a:off x="1980960" y="3104640"/>
              <a:ext cx="307777" cy="307777"/>
            </a:xfrm>
            <a:prstGeom prst="rect">
              <a:avLst/>
            </a:prstGeom>
            <a:solidFill>
              <a:srgbClr val="BD9C7C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2</a:t>
              </a:r>
              <a:endParaRPr lang="ko-KR" altLang="en-US" sz="1200" dirty="0">
                <a:solidFill>
                  <a:schemeClr val="bg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205317A-E950-FD14-0B75-A358988A48CD}"/>
              </a:ext>
            </a:extLst>
          </p:cNvPr>
          <p:cNvGrpSpPr/>
          <p:nvPr/>
        </p:nvGrpSpPr>
        <p:grpSpPr>
          <a:xfrm>
            <a:off x="1980960" y="4524869"/>
            <a:ext cx="2368439" cy="1378435"/>
            <a:chOff x="1980960" y="4720449"/>
            <a:chExt cx="2368439" cy="137843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4448C19-E67C-A5C3-6D2C-0DAA87F0C141}"/>
                </a:ext>
              </a:extLst>
            </p:cNvPr>
            <p:cNvSpPr txBox="1"/>
            <p:nvPr/>
          </p:nvSpPr>
          <p:spPr>
            <a:xfrm>
              <a:off x="2404871" y="5160165"/>
              <a:ext cx="194452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깨달음 효과 구성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깨달음 </a:t>
              </a:r>
              <a: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절정</a:t>
              </a:r>
              <a: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</a:p>
            <a:p>
              <a:pPr marL="228600" indent="-228600">
                <a:buAutoNum type="arabicParenBoth"/>
              </a:pP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깨달음 </a:t>
              </a:r>
              <a: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절제</a:t>
              </a:r>
              <a: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A23FA9-F22D-96F6-EC20-ACBFF65E67A7}"/>
                </a:ext>
              </a:extLst>
            </p:cNvPr>
            <p:cNvSpPr txBox="1"/>
            <p:nvPr/>
          </p:nvSpPr>
          <p:spPr>
            <a:xfrm>
              <a:off x="2404871" y="4766615"/>
              <a:ext cx="1944528" cy="215444"/>
            </a:xfrm>
            <a:prstGeom prst="rect">
              <a:avLst/>
            </a:prstGeom>
            <a:noFill/>
            <a:effectLst/>
          </p:spPr>
          <p:txBody>
            <a:bodyPr wrap="square" lIns="108000" tIns="0" rIns="0" bIns="0" rtlCol="0" anchor="ctr" anchorCtr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아크패시브 </a:t>
              </a:r>
              <a:r>
                <a:rPr lang="en-US" altLang="ko-KR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- </a:t>
              </a:r>
              <a:r>
                <a:rPr lang="ko-KR" altLang="en-US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깨달음</a:t>
              </a:r>
              <a:endParaRPr lang="en-US" altLang="ko-KR" sz="1400" dirty="0">
                <a:solidFill>
                  <a:schemeClr val="bg1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E1461F3-15A6-39F4-5480-E80E86E39EAA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>
              <a:off x="2134849" y="5028226"/>
              <a:ext cx="221455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AF0AFF0-D604-7F9A-8369-0B109A8598E1}"/>
                </a:ext>
              </a:extLst>
            </p:cNvPr>
            <p:cNvSpPr/>
            <p:nvPr/>
          </p:nvSpPr>
          <p:spPr>
            <a:xfrm>
              <a:off x="1980960" y="4720449"/>
              <a:ext cx="307777" cy="307777"/>
            </a:xfrm>
            <a:prstGeom prst="rect">
              <a:avLst/>
            </a:prstGeom>
            <a:solidFill>
              <a:srgbClr val="BD9C7C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3</a:t>
              </a:r>
              <a:endParaRPr lang="ko-KR" altLang="en-US" sz="1200" dirty="0">
                <a:solidFill>
                  <a:schemeClr val="bg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5468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FC0BB-C10E-9F5B-1218-0EC08ED97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DEE5FA3-982E-5437-61C3-BFD51BF1BAFA}"/>
              </a:ext>
            </a:extLst>
          </p:cNvPr>
          <p:cNvSpPr>
            <a:spLocks/>
          </p:cNvSpPr>
          <p:nvPr/>
        </p:nvSpPr>
        <p:spPr>
          <a:xfrm>
            <a:off x="0" y="1769891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pPr algn="l"/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클래스 컨셉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778B309-066D-A0FC-1E62-BECED4E82FC1}"/>
              </a:ext>
            </a:extLst>
          </p:cNvPr>
          <p:cNvSpPr>
            <a:spLocks/>
          </p:cNvSpPr>
          <p:nvPr/>
        </p:nvSpPr>
        <p:spPr>
          <a:xfrm>
            <a:off x="0" y="2111790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클래스 소개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0FC7DE-F58F-E9FF-3D42-E0463BDF3BC5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0E8E7E6-8A3F-2D73-116A-FF332FD24FB1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클래스 컨셉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19D8624-298B-EE38-4948-115A6F3092A6}"/>
              </a:ext>
            </a:extLst>
          </p:cNvPr>
          <p:cNvGrpSpPr/>
          <p:nvPr/>
        </p:nvGrpSpPr>
        <p:grpSpPr>
          <a:xfrm>
            <a:off x="1379538" y="758313"/>
            <a:ext cx="8944586" cy="3050620"/>
            <a:chOff x="1379538" y="758313"/>
            <a:chExt cx="8944586" cy="3050620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D405F2C0-92A1-3D95-8F15-C100FAD7850C}"/>
                </a:ext>
              </a:extLst>
            </p:cNvPr>
            <p:cNvGrpSpPr/>
            <p:nvPr/>
          </p:nvGrpSpPr>
          <p:grpSpPr>
            <a:xfrm>
              <a:off x="1523340" y="1177162"/>
              <a:ext cx="8800784" cy="2631771"/>
              <a:chOff x="1523340" y="1177162"/>
              <a:chExt cx="8800784" cy="2631771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94570590-D659-EA31-1EA8-8408783B3B37}"/>
                  </a:ext>
                </a:extLst>
              </p:cNvPr>
              <p:cNvGrpSpPr/>
              <p:nvPr/>
            </p:nvGrpSpPr>
            <p:grpSpPr>
              <a:xfrm>
                <a:off x="1523341" y="1177162"/>
                <a:ext cx="8800783" cy="744612"/>
                <a:chOff x="1379537" y="1177162"/>
                <a:chExt cx="8800783" cy="744612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BE8CC38-C321-040F-23D1-109AD0F6797F}"/>
                    </a:ext>
                  </a:extLst>
                </p:cNvPr>
                <p:cNvSpPr txBox="1"/>
                <p:nvPr/>
              </p:nvSpPr>
              <p:spPr>
                <a:xfrm>
                  <a:off x="1379537" y="1470368"/>
                  <a:ext cx="8800783" cy="451406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베거나 찌르는 등 </a:t>
                  </a:r>
                  <a:r>
                    <a:rPr lang="ko-KR" altLang="en-US" sz="10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날카로운 무기의 사용으로 얻을 수 있는 타격감</a:t>
                  </a: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은 주먹으로 때리거나 기를 방출하며 얻는 타격감과는 다른 매력이 있습니다</a:t>
                  </a:r>
                  <a:r>
                    <a:rPr lang="en-US" altLang="ko-KR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spcAft>
                      <a:spcPts val="400"/>
                    </a:spcAft>
                  </a:pP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따라서</a:t>
                  </a:r>
                  <a:r>
                    <a:rPr lang="en-US" altLang="ko-KR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창술사는 날붙이의 타격감을 줄 수 있는 클래스로 </a:t>
                  </a:r>
                  <a:r>
                    <a:rPr lang="ko-KR" altLang="en-US" sz="10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기존의 무도가와는 다른 재미를 선사</a:t>
                  </a: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EE9D6866-0162-F873-48AE-E9AE67AEB49B}"/>
                    </a:ext>
                  </a:extLst>
                </p:cNvPr>
                <p:cNvGrpSpPr/>
                <p:nvPr/>
              </p:nvGrpSpPr>
              <p:grpSpPr>
                <a:xfrm>
                  <a:off x="1379537" y="1177162"/>
                  <a:ext cx="3593084" cy="293206"/>
                  <a:chOff x="1379537" y="1082772"/>
                  <a:chExt cx="3593084" cy="293206"/>
                </a:xfrm>
              </p:grpSpPr>
              <p:sp>
                <p:nvSpPr>
                  <p:cNvPr id="48" name="사각형: 둥근 모서리 47">
                    <a:extLst>
                      <a:ext uri="{FF2B5EF4-FFF2-40B4-BE49-F238E27FC236}">
                        <a16:creationId xmlns:a16="http://schemas.microsoft.com/office/drawing/2014/main" id="{77725D9C-EFA7-B262-8FF8-FA44B3419EDA}"/>
                      </a:ext>
                    </a:extLst>
                  </p:cNvPr>
                  <p:cNvSpPr/>
                  <p:nvPr/>
                </p:nvSpPr>
                <p:spPr>
                  <a:xfrm>
                    <a:off x="1379538" y="1082772"/>
                    <a:ext cx="3593083" cy="293206"/>
                  </a:xfrm>
                  <a:prstGeom prst="roundRect">
                    <a:avLst>
                      <a:gd name="adj" fmla="val 23216"/>
                    </a:avLst>
                  </a:prstGeom>
                  <a:no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rIns="0" rtlCol="0" anchor="ctr">
                    <a:spAutoFit/>
                  </a:bodyPr>
                  <a:lstStyle/>
                  <a:p>
                    <a:r>
                      <a:rPr lang="en-US" altLang="ko-KR" sz="105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Pretendard SemiBold" panose="02000703000000020004" pitchFamily="2" charset="-127"/>
                      </a:rPr>
                      <a:t>1. </a:t>
                    </a:r>
                    <a:r>
                      <a:rPr lang="ko-KR" altLang="en-US" sz="105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Pretendard SemiBold" panose="02000703000000020004" pitchFamily="2" charset="-127"/>
                      </a:rPr>
                      <a:t>무도가 클래스 중에서 유일하게 날붙이를 무기로 사용하는 클래스</a:t>
                    </a:r>
                  </a:p>
                </p:txBody>
              </p:sp>
              <p:cxnSp>
                <p:nvCxnSpPr>
                  <p:cNvPr id="11" name="직선 연결선 10">
                    <a:extLst>
                      <a:ext uri="{FF2B5EF4-FFF2-40B4-BE49-F238E27FC236}">
                        <a16:creationId xmlns:a16="http://schemas.microsoft.com/office/drawing/2014/main" id="{EAF180AA-58F6-CA8D-5BD2-971475308B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79537" y="1322767"/>
                    <a:ext cx="3549385" cy="0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ADC9ACDD-D94F-8B16-BE22-7C7B61D6BAB4}"/>
                  </a:ext>
                </a:extLst>
              </p:cNvPr>
              <p:cNvGrpSpPr/>
              <p:nvPr/>
            </p:nvGrpSpPr>
            <p:grpSpPr>
              <a:xfrm>
                <a:off x="1523341" y="2120742"/>
                <a:ext cx="8019643" cy="744612"/>
                <a:chOff x="1379537" y="2067692"/>
                <a:chExt cx="8019643" cy="744612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7EF3D29-CBA9-4F89-58F6-E6BF2325A95C}"/>
                    </a:ext>
                  </a:extLst>
                </p:cNvPr>
                <p:cNvSpPr txBox="1"/>
                <p:nvPr/>
              </p:nvSpPr>
              <p:spPr>
                <a:xfrm>
                  <a:off x="1379537" y="2360898"/>
                  <a:ext cx="8019643" cy="451406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무술은 인간의 신체를 사용하여 효율적인 힘의 전달</a:t>
                  </a:r>
                  <a:r>
                    <a:rPr lang="en-US" altLang="ko-KR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내면과 외면의 성장 등을 목표로 수련하는 기술입니다</a:t>
                  </a:r>
                  <a:r>
                    <a:rPr lang="en-US" altLang="ko-KR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spcAft>
                      <a:spcPts val="400"/>
                    </a:spcAft>
                  </a:pPr>
                  <a:r>
                    <a:rPr lang="ko-KR" altLang="en-US" sz="10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무술 액션</a:t>
                  </a: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은 </a:t>
                  </a:r>
                  <a:r>
                    <a:rPr lang="ko-KR" altLang="en-US" sz="10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인간의 신체로 행할 수 있는 동작</a:t>
                  </a: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이어야 하며</a:t>
                  </a:r>
                  <a:r>
                    <a:rPr lang="en-US" altLang="ko-KR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</a:t>
                  </a: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힘을 이끌어내는 과정이</a:t>
                  </a:r>
                  <a:r>
                    <a:rPr lang="en-US" altLang="ko-KR" sz="10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잘 드러날수록</a:t>
                  </a: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설득력 있고 멋있는 액션이 될 것입니다</a:t>
                  </a:r>
                  <a:r>
                    <a:rPr lang="en-US" altLang="ko-KR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390A7831-C841-664C-D77F-84BFB4254079}"/>
                    </a:ext>
                  </a:extLst>
                </p:cNvPr>
                <p:cNvGrpSpPr/>
                <p:nvPr/>
              </p:nvGrpSpPr>
              <p:grpSpPr>
                <a:xfrm>
                  <a:off x="1379538" y="2067692"/>
                  <a:ext cx="3233775" cy="293206"/>
                  <a:chOff x="1379538" y="2067692"/>
                  <a:chExt cx="3233775" cy="293206"/>
                </a:xfrm>
              </p:grpSpPr>
              <p:sp>
                <p:nvSpPr>
                  <p:cNvPr id="9" name="사각형: 둥근 모서리 8">
                    <a:extLst>
                      <a:ext uri="{FF2B5EF4-FFF2-40B4-BE49-F238E27FC236}">
                        <a16:creationId xmlns:a16="http://schemas.microsoft.com/office/drawing/2014/main" id="{1B9C93CF-861A-8706-6A42-C8874268A887}"/>
                      </a:ext>
                    </a:extLst>
                  </p:cNvPr>
                  <p:cNvSpPr/>
                  <p:nvPr/>
                </p:nvSpPr>
                <p:spPr>
                  <a:xfrm>
                    <a:off x="1379538" y="2067692"/>
                    <a:ext cx="3233775" cy="293206"/>
                  </a:xfrm>
                  <a:prstGeom prst="roundRect">
                    <a:avLst>
                      <a:gd name="adj" fmla="val 23216"/>
                    </a:avLst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rIns="0" rtlCol="0" anchor="ctr">
                    <a:spAutoFit/>
                  </a:bodyPr>
                  <a:lstStyle/>
                  <a:p>
                    <a:r>
                      <a:rPr lang="en-US" altLang="ko-KR" sz="105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Pretendard SemiBold" panose="02000703000000020004" pitchFamily="2" charset="-127"/>
                      </a:rPr>
                      <a:t>2. </a:t>
                    </a:r>
                    <a:r>
                      <a:rPr lang="ko-KR" altLang="en-US" sz="105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Pretendard SemiBold" panose="02000703000000020004" pitchFamily="2" charset="-127"/>
                      </a:rPr>
                      <a:t>사실적인 동작을 바탕으로 무술 액션의 멋을 살리는 클래스</a:t>
                    </a:r>
                  </a:p>
                </p:txBody>
              </p:sp>
              <p:cxnSp>
                <p:nvCxnSpPr>
                  <p:cNvPr id="22" name="직선 연결선 21">
                    <a:extLst>
                      <a:ext uri="{FF2B5EF4-FFF2-40B4-BE49-F238E27FC236}">
                        <a16:creationId xmlns:a16="http://schemas.microsoft.com/office/drawing/2014/main" id="{683885AF-9E0C-FA6C-3F2C-1FE2607912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79538" y="2304000"/>
                    <a:ext cx="3214353" cy="0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58E74283-7BB9-0C4C-2518-5ECEB4B6D277}"/>
                  </a:ext>
                </a:extLst>
              </p:cNvPr>
              <p:cNvGrpSpPr/>
              <p:nvPr/>
            </p:nvGrpSpPr>
            <p:grpSpPr>
              <a:xfrm>
                <a:off x="1523340" y="3064321"/>
                <a:ext cx="7813699" cy="744612"/>
                <a:chOff x="1523340" y="3064321"/>
                <a:chExt cx="7813699" cy="744612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0149AF7-37BD-4744-4227-D5630756E45D}"/>
                    </a:ext>
                  </a:extLst>
                </p:cNvPr>
                <p:cNvSpPr txBox="1"/>
                <p:nvPr/>
              </p:nvSpPr>
              <p:spPr>
                <a:xfrm>
                  <a:off x="1523340" y="3357527"/>
                  <a:ext cx="7813699" cy="451406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스킬의 구성</a:t>
                  </a:r>
                  <a:r>
                    <a:rPr lang="en-US" altLang="ko-KR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 등으로 </a:t>
                  </a:r>
                  <a:r>
                    <a:rPr lang="ko-KR" altLang="en-US" sz="10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빠르고 유연한 대처가 가능하면서도 </a:t>
                  </a:r>
                  <a:r>
                    <a:rPr lang="ko-KR" altLang="en-US" sz="1000" dirty="0" err="1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딜링</a:t>
                  </a:r>
                  <a:r>
                    <a:rPr lang="ko-KR" altLang="en-US" sz="10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능력은 뒤처지지 않는 육각형 클래스</a:t>
                  </a: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로 설계합니다</a:t>
                  </a:r>
                  <a:r>
                    <a:rPr lang="en-US" altLang="ko-KR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spcAft>
                      <a:spcPts val="400"/>
                    </a:spcAft>
                  </a:pP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창술사는 </a:t>
                  </a:r>
                  <a:r>
                    <a:rPr lang="ko-KR" altLang="en-US" sz="1000" dirty="0" err="1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유틸성과</a:t>
                  </a:r>
                  <a:r>
                    <a:rPr lang="ko-KR" altLang="en-US" sz="10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피해량 두 마리 토끼를 잡고 싶은 유저들에게 최고의 선택</a:t>
                  </a: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이 될 것입니다</a:t>
                  </a:r>
                  <a:r>
                    <a:rPr lang="en-US" altLang="ko-KR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5949F616-93C9-6614-527F-B12F21533D14}"/>
                    </a:ext>
                  </a:extLst>
                </p:cNvPr>
                <p:cNvGrpSpPr/>
                <p:nvPr/>
              </p:nvGrpSpPr>
              <p:grpSpPr>
                <a:xfrm>
                  <a:off x="1523341" y="3064321"/>
                  <a:ext cx="2965103" cy="293206"/>
                  <a:chOff x="1379538" y="2067692"/>
                  <a:chExt cx="2965103" cy="293206"/>
                </a:xfrm>
              </p:grpSpPr>
              <p:sp>
                <p:nvSpPr>
                  <p:cNvPr id="27" name="사각형: 둥근 모서리 26">
                    <a:extLst>
                      <a:ext uri="{FF2B5EF4-FFF2-40B4-BE49-F238E27FC236}">
                        <a16:creationId xmlns:a16="http://schemas.microsoft.com/office/drawing/2014/main" id="{84D52262-E983-AB0E-496E-7A5996824F50}"/>
                      </a:ext>
                    </a:extLst>
                  </p:cNvPr>
                  <p:cNvSpPr/>
                  <p:nvPr/>
                </p:nvSpPr>
                <p:spPr>
                  <a:xfrm>
                    <a:off x="1379538" y="2067692"/>
                    <a:ext cx="2965103" cy="293206"/>
                  </a:xfrm>
                  <a:prstGeom prst="roundRect">
                    <a:avLst>
                      <a:gd name="adj" fmla="val 23216"/>
                    </a:avLst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rIns="0" rtlCol="0" anchor="ctr">
                    <a:spAutoFit/>
                  </a:bodyPr>
                  <a:lstStyle/>
                  <a:p>
                    <a:r>
                      <a:rPr lang="en-US" altLang="ko-KR" sz="105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Pretendard SemiBold" panose="02000703000000020004" pitchFamily="2" charset="-127"/>
                      </a:rPr>
                      <a:t>3. </a:t>
                    </a:r>
                    <a:r>
                      <a:rPr lang="ko-KR" altLang="en-US" sz="105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Pretendard SemiBold" panose="02000703000000020004" pitchFamily="2" charset="-127"/>
                      </a:rPr>
                      <a:t>다양한 상황에서 유연한 대처가 가능한 육각형 클래스</a:t>
                    </a:r>
                  </a:p>
                </p:txBody>
              </p:sp>
              <p:cxnSp>
                <p:nvCxnSpPr>
                  <p:cNvPr id="28" name="직선 연결선 27">
                    <a:extLst>
                      <a:ext uri="{FF2B5EF4-FFF2-40B4-BE49-F238E27FC236}">
                        <a16:creationId xmlns:a16="http://schemas.microsoft.com/office/drawing/2014/main" id="{FC99B2F2-F8CE-132F-4842-0DB11CA4BD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79538" y="2304000"/>
                    <a:ext cx="2965103" cy="0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8BFADF-18F1-3E95-2DC7-5531D472F0EF}"/>
                </a:ext>
              </a:extLst>
            </p:cNvPr>
            <p:cNvSpPr txBox="1"/>
            <p:nvPr/>
          </p:nvSpPr>
          <p:spPr>
            <a:xfrm>
              <a:off x="1379538" y="758313"/>
              <a:ext cx="811789" cy="2637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25400" dir="2700000" algn="tl" rotWithShape="0">
                <a:schemeClr val="tx1">
                  <a:alpha val="40000"/>
                </a:schemeClr>
              </a:outerShdw>
            </a:effectLst>
          </p:spPr>
          <p:txBody>
            <a:bodyPr wrap="square" lIns="144000" tIns="46800" rIns="144000" bIns="46800" rtlCol="0" anchor="ctr" anchorCtr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기획 의도</a:t>
              </a:r>
              <a:endPara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E889231-38A5-C063-B8C4-5E804726FBF4}"/>
              </a:ext>
            </a:extLst>
          </p:cNvPr>
          <p:cNvGrpSpPr/>
          <p:nvPr/>
        </p:nvGrpSpPr>
        <p:grpSpPr>
          <a:xfrm>
            <a:off x="1379538" y="4217283"/>
            <a:ext cx="4092508" cy="2415292"/>
            <a:chOff x="1379538" y="4165524"/>
            <a:chExt cx="4092508" cy="2415292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D62167F1-3FF2-649A-82C5-7830B5681B6F}"/>
                </a:ext>
              </a:extLst>
            </p:cNvPr>
            <p:cNvGrpSpPr/>
            <p:nvPr/>
          </p:nvGrpSpPr>
          <p:grpSpPr>
            <a:xfrm>
              <a:off x="1379538" y="4165524"/>
              <a:ext cx="4092508" cy="263791"/>
              <a:chOff x="1379538" y="4165524"/>
              <a:chExt cx="4092508" cy="263791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0AADD0-7171-F5EE-688A-410F1AE4BD3F}"/>
                  </a:ext>
                </a:extLst>
              </p:cNvPr>
              <p:cNvSpPr txBox="1"/>
              <p:nvPr/>
            </p:nvSpPr>
            <p:spPr>
              <a:xfrm>
                <a:off x="1379538" y="4165524"/>
                <a:ext cx="938426" cy="26379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12700">
                <a:solidFill>
                  <a:schemeClr val="bg1"/>
                </a:solidFill>
              </a:ln>
              <a:effectLst>
                <a:outerShdw blurRad="50800" dist="25400" dir="2700000" algn="tl" rotWithShape="0">
                  <a:schemeClr val="tx1">
                    <a:alpha val="40000"/>
                  </a:schemeClr>
                </a:outerShdw>
              </a:effectLst>
            </p:spPr>
            <p:txBody>
              <a:bodyPr wrap="none" lIns="144000" tIns="46800" rIns="144000" bIns="46800" rtlCol="0" anchor="ctr" anchorCtr="0">
                <a:spAutoFit/>
              </a:bodyPr>
              <a:lstStyle/>
              <a:p>
                <a:r>
                  <a:rPr lang="ko-KR" altLang="en-US" sz="1100" b="1" dirty="0">
                    <a:solidFill>
                      <a:schemeClr val="bg1"/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클래스 컨셉</a:t>
                </a:r>
                <a:endParaRPr lang="en-US" altLang="ko-KR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endParaRPr>
              </a:p>
            </p:txBody>
          </p: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4C0DB469-C8C1-19C4-6EB4-53D538E1AA58}"/>
                  </a:ext>
                </a:extLst>
              </p:cNvPr>
              <p:cNvGrpSpPr/>
              <p:nvPr/>
            </p:nvGrpSpPr>
            <p:grpSpPr>
              <a:xfrm>
                <a:off x="2445829" y="4178772"/>
                <a:ext cx="3026217" cy="250543"/>
                <a:chOff x="2445829" y="4178772"/>
                <a:chExt cx="3026217" cy="250543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504D750-9B58-34DA-34FF-20C799DAE450}"/>
                    </a:ext>
                  </a:extLst>
                </p:cNvPr>
                <p:cNvSpPr txBox="1"/>
                <p:nvPr/>
              </p:nvSpPr>
              <p:spPr>
                <a:xfrm>
                  <a:off x="2445829" y="4178772"/>
                  <a:ext cx="3026217" cy="246221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127000">
                          <a:schemeClr val="tx1">
                            <a:lumMod val="65000"/>
                            <a:lumOff val="3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창의 날과 자루를 다양하게 활용하며 전장을 꿰뚫는 무도가</a:t>
                  </a:r>
                  <a:endParaRPr lang="en-US" altLang="ko-KR" sz="1000" dirty="0">
                    <a:solidFill>
                      <a:schemeClr val="bg1"/>
                    </a:solidFill>
                    <a:effectLst>
                      <a:glow rad="127000">
                        <a:schemeClr val="tx1">
                          <a:lumMod val="65000"/>
                          <a:lumOff val="3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4CB87910-59B4-C93F-E4B5-884CAD6558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45829" y="4429315"/>
                  <a:ext cx="2850071" cy="0"/>
                </a:xfrm>
                <a:prstGeom prst="line">
                  <a:avLst/>
                </a:prstGeom>
                <a:ln w="1270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50000">
                        <a:srgbClr val="7F7F7F">
                          <a:alpha val="50000"/>
                        </a:srgbClr>
                      </a:gs>
                      <a:gs pos="16000">
                        <a:schemeClr val="bg1">
                          <a:lumMod val="50000"/>
                          <a:alpha val="70000"/>
                        </a:schemeClr>
                      </a:gs>
                      <a:gs pos="74000">
                        <a:schemeClr val="bg1">
                          <a:lumMod val="50000"/>
                          <a:alpha val="3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3C706510-9DEE-56DB-45AC-D0E1403F3F0B}"/>
                </a:ext>
              </a:extLst>
            </p:cNvPr>
            <p:cNvGrpSpPr/>
            <p:nvPr/>
          </p:nvGrpSpPr>
          <p:grpSpPr>
            <a:xfrm>
              <a:off x="1379538" y="4653473"/>
              <a:ext cx="3888499" cy="1927343"/>
              <a:chOff x="1379538" y="4653473"/>
              <a:chExt cx="3888499" cy="1927343"/>
            </a:xfrm>
          </p:grpSpPr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E5E40442-76FB-1698-8A7E-C813AD618CEC}"/>
                  </a:ext>
                </a:extLst>
              </p:cNvPr>
              <p:cNvGrpSpPr/>
              <p:nvPr/>
            </p:nvGrpSpPr>
            <p:grpSpPr>
              <a:xfrm>
                <a:off x="1379538" y="4653473"/>
                <a:ext cx="2212948" cy="1927343"/>
                <a:chOff x="1379538" y="4653473"/>
                <a:chExt cx="2212948" cy="1927343"/>
              </a:xfrm>
            </p:grpSpPr>
            <p:pic>
              <p:nvPicPr>
                <p:cNvPr id="12" name="그림 11" descr="만화 영화, 가상의 캐릭터, 무기, 소설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7A0847B5-A309-2FD7-431A-249E9C802A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953"/>
                <a:stretch/>
              </p:blipFill>
              <p:spPr>
                <a:xfrm>
                  <a:off x="1379538" y="4653473"/>
                  <a:ext cx="2212948" cy="1903825"/>
                </a:xfrm>
                <a:prstGeom prst="rect">
                  <a:avLst/>
                </a:prstGeom>
              </p:spPr>
            </p:pic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EEC7B15-4012-EE56-87E3-BBC466F3A5B8}"/>
                    </a:ext>
                  </a:extLst>
                </p:cNvPr>
                <p:cNvSpPr txBox="1"/>
                <p:nvPr/>
              </p:nvSpPr>
              <p:spPr>
                <a:xfrm>
                  <a:off x="2317964" y="6442317"/>
                  <a:ext cx="647613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en-US" altLang="ko-KR" sz="900" dirty="0">
                      <a:effectLst>
                        <a:glow rad="127000">
                          <a:schemeClr val="bg1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 </a:t>
                  </a:r>
                  <a:r>
                    <a:rPr lang="ko-KR" altLang="en-US" sz="900" dirty="0">
                      <a:effectLst>
                        <a:glow rad="127000">
                          <a:schemeClr val="bg1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 예시 </a:t>
                  </a:r>
                  <a:r>
                    <a:rPr lang="en-US" altLang="ko-KR" sz="900" dirty="0">
                      <a:effectLst>
                        <a:glow rad="127000">
                          <a:schemeClr val="bg1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1 ]</a:t>
                  </a:r>
                </a:p>
              </p:txBody>
            </p:sp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93353668-0233-6A74-C569-85EBF80F29BF}"/>
                  </a:ext>
                </a:extLst>
              </p:cNvPr>
              <p:cNvGrpSpPr/>
              <p:nvPr/>
            </p:nvGrpSpPr>
            <p:grpSpPr>
              <a:xfrm>
                <a:off x="3870864" y="4692474"/>
                <a:ext cx="1397173" cy="1888342"/>
                <a:chOff x="3870864" y="4692474"/>
                <a:chExt cx="1397173" cy="1888342"/>
              </a:xfrm>
            </p:grpSpPr>
            <p:pic>
              <p:nvPicPr>
                <p:cNvPr id="1028" name="Picture 4">
                  <a:extLst>
                    <a:ext uri="{FF2B5EF4-FFF2-40B4-BE49-F238E27FC236}">
                      <a16:creationId xmlns:a16="http://schemas.microsoft.com/office/drawing/2014/main" id="{8E0721AC-4192-DE2B-57C8-F5D6974C63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42" t="18577" b="10992"/>
                <a:stretch/>
              </p:blipFill>
              <p:spPr bwMode="auto">
                <a:xfrm>
                  <a:off x="3870864" y="4692474"/>
                  <a:ext cx="1397173" cy="18728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969130C0-6FB8-D7CF-56C3-2A3EAFCF8DDD}"/>
                    </a:ext>
                  </a:extLst>
                </p:cNvPr>
                <p:cNvSpPr txBox="1"/>
                <p:nvPr/>
              </p:nvSpPr>
              <p:spPr>
                <a:xfrm>
                  <a:off x="3958937" y="6442317"/>
                  <a:ext cx="665247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en-US" altLang="ko-KR" sz="900" dirty="0">
                      <a:effectLst>
                        <a:glow rad="127000">
                          <a:schemeClr val="bg1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 </a:t>
                  </a:r>
                  <a:r>
                    <a:rPr lang="ko-KR" altLang="en-US" sz="900" dirty="0">
                      <a:effectLst>
                        <a:glow rad="127000">
                          <a:schemeClr val="bg1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 예시 </a:t>
                  </a:r>
                  <a:r>
                    <a:rPr lang="en-US" altLang="ko-KR" sz="900" dirty="0">
                      <a:effectLst>
                        <a:glow rad="127000">
                          <a:schemeClr val="bg1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2 ]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15728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0E0E8-5F20-1BF3-3B6F-E08560994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7C2897C-9D25-6867-11F5-2F0D8845FDDC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70E07C-51A9-DE2E-BDBD-4F95C381E7CE}"/>
              </a:ext>
            </a:extLst>
          </p:cNvPr>
          <p:cNvSpPr>
            <a:spLocks/>
          </p:cNvSpPr>
          <p:nvPr/>
        </p:nvSpPr>
        <p:spPr>
          <a:xfrm>
            <a:off x="0" y="1769891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클래스 컨셉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CDACDF-6098-0F1B-354B-AD57A445E613}"/>
              </a:ext>
            </a:extLst>
          </p:cNvPr>
          <p:cNvSpPr>
            <a:spLocks/>
          </p:cNvSpPr>
          <p:nvPr/>
        </p:nvSpPr>
        <p:spPr>
          <a:xfrm>
            <a:off x="0" y="2111790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클래스 소개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0F93BB5-44C8-71A3-5814-F4EE0C0574DF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클래스 소개</a:t>
            </a: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3E1EA1BC-67BA-0147-53D7-32DE530103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346125"/>
              </p:ext>
            </p:extLst>
          </p:nvPr>
        </p:nvGraphicFramePr>
        <p:xfrm>
          <a:off x="1523342" y="1574588"/>
          <a:ext cx="4595288" cy="370882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31824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76962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1098440">
                  <a:extLst>
                    <a:ext uri="{9D8B030D-6E8A-4147-A177-3AD203B41FA5}">
                      <a16:colId xmlns:a16="http://schemas.microsoft.com/office/drawing/2014/main" val="1700617532"/>
                    </a:ext>
                  </a:extLst>
                </a:gridCol>
                <a:gridCol w="776748">
                  <a:extLst>
                    <a:ext uri="{9D8B030D-6E8A-4147-A177-3AD203B41FA5}">
                      <a16:colId xmlns:a16="http://schemas.microsoft.com/office/drawing/2014/main" val="1183342592"/>
                    </a:ext>
                  </a:extLst>
                </a:gridCol>
                <a:gridCol w="1018656">
                  <a:extLst>
                    <a:ext uri="{9D8B030D-6E8A-4147-A177-3AD203B41FA5}">
                      <a16:colId xmlns:a16="http://schemas.microsoft.com/office/drawing/2014/main" val="752221903"/>
                    </a:ext>
                  </a:extLst>
                </a:gridCol>
              </a:tblGrid>
              <a:tr h="4636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클래스명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창술사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(Lance Master)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</a:t>
                      </a:r>
                      <a:endParaRPr lang="en-US" altLang="ko-KR" sz="1000"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마크</a:t>
                      </a:r>
                      <a:endParaRPr lang="en-US" altLang="ko-KR" sz="1000"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4636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뿌리 클래스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무도가</a:t>
                      </a:r>
                      <a:endParaRPr lang="en-US" altLang="ko-KR" sz="10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87222"/>
                  </a:ext>
                </a:extLst>
              </a:tr>
              <a:tr h="4636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소개 문구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</a:t>
                      </a: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전장의 창이 되어</a:t>
                      </a: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적을 섬멸하라</a:t>
                      </a: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</a:t>
                      </a:r>
                      <a:endParaRPr lang="ko-KR" altLang="en-US" sz="10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862947"/>
                  </a:ext>
                </a:extLst>
              </a:tr>
              <a:tr h="4636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듀얼 스탠스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880901"/>
                  </a:ext>
                </a:extLst>
              </a:tr>
              <a:tr h="4636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특징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창술사는 스탠스를 변경하며 여러 상황에 대처할 수 있습니다</a:t>
                      </a: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10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686267"/>
                  </a:ext>
                </a:extLst>
              </a:tr>
              <a:tr h="46360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기본 스탯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</a:t>
                      </a:r>
                      <a:endParaRPr lang="en-US" altLang="ko-KR" sz="10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공격력이 </a:t>
                      </a:r>
                      <a:r>
                        <a:rPr lang="ko-KR" altLang="en-US" sz="1000" b="0" dirty="0">
                          <a:solidFill>
                            <a:srgbClr val="0070C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힘</a:t>
                      </a: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영향을 받습니다</a:t>
                      </a: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345964"/>
                  </a:ext>
                </a:extLst>
              </a:tr>
              <a:tr h="4636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</a:t>
                      </a:r>
                      <a:endParaRPr lang="en-US" altLang="ko-KR" sz="10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당 최대 생명력이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2.2</a:t>
                      </a: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793353"/>
                  </a:ext>
                </a:extLst>
              </a:tr>
              <a:tr h="4636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</a:t>
                      </a:r>
                      <a:endParaRPr lang="en-US" altLang="ko-KR" sz="10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105%</a:t>
                      </a: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적용됩니다</a:t>
                      </a: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41591"/>
                  </a:ext>
                </a:extLst>
              </a:tr>
            </a:tbl>
          </a:graphicData>
        </a:graphic>
      </p:graphicFrame>
      <p:pic>
        <p:nvPicPr>
          <p:cNvPr id="42" name="그림 41" descr="텍스트, 스크린샷, 할로윈, 예술이(가) 표시된 사진&#10;&#10;자동 생성된 설명">
            <a:extLst>
              <a:ext uri="{FF2B5EF4-FFF2-40B4-BE49-F238E27FC236}">
                <a16:creationId xmlns:a16="http://schemas.microsoft.com/office/drawing/2014/main" id="{0057B04F-DE9B-42C6-142C-B395476F85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8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26593" y="1605761"/>
            <a:ext cx="756867" cy="856729"/>
          </a:xfrm>
          <a:prstGeom prst="rect">
            <a:avLst/>
          </a:prstGeom>
        </p:spPr>
      </p:pic>
      <p:grpSp>
        <p:nvGrpSpPr>
          <p:cNvPr id="68" name="그룹 67">
            <a:extLst>
              <a:ext uri="{FF2B5EF4-FFF2-40B4-BE49-F238E27FC236}">
                <a16:creationId xmlns:a16="http://schemas.microsoft.com/office/drawing/2014/main" id="{A6EA2726-BF7F-2564-9F99-C9F3FBA74652}"/>
              </a:ext>
            </a:extLst>
          </p:cNvPr>
          <p:cNvGrpSpPr/>
          <p:nvPr/>
        </p:nvGrpSpPr>
        <p:grpSpPr>
          <a:xfrm>
            <a:off x="8264848" y="1688850"/>
            <a:ext cx="2843726" cy="3823227"/>
            <a:chOff x="8915401" y="1386548"/>
            <a:chExt cx="2843726" cy="3823227"/>
          </a:xfrm>
        </p:grpSpPr>
        <p:pic>
          <p:nvPicPr>
            <p:cNvPr id="56" name="그림 55" descr="CG 아트워크, 가상의 캐릭터, 만화 영화, 액션 피겨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2B83D218-F02D-CF8F-45AD-4DA14875E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0" b="6024"/>
            <a:stretch/>
          </p:blipFill>
          <p:spPr>
            <a:xfrm>
              <a:off x="8915401" y="1386548"/>
              <a:ext cx="2843726" cy="3823227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21B4C32-5352-B415-4A1E-CE46E0E989EB}"/>
                </a:ext>
              </a:extLst>
            </p:cNvPr>
            <p:cNvSpPr txBox="1"/>
            <p:nvPr/>
          </p:nvSpPr>
          <p:spPr>
            <a:xfrm>
              <a:off x="10003840" y="5035423"/>
              <a:ext cx="76623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900" dirty="0">
                  <a:effectLst>
                    <a:glow rad="127000">
                      <a:schemeClr val="bg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900" dirty="0">
                  <a:effectLst>
                    <a:glow rad="127000">
                      <a:schemeClr val="bg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이미지</a:t>
              </a:r>
              <a:r>
                <a:rPr lang="en-US" altLang="ko-KR" sz="900" dirty="0">
                  <a:effectLst>
                    <a:glow rad="127000">
                      <a:schemeClr val="bg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]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6A40F71E-D219-CC3B-19DC-A15854185235}"/>
              </a:ext>
            </a:extLst>
          </p:cNvPr>
          <p:cNvGrpSpPr/>
          <p:nvPr/>
        </p:nvGrpSpPr>
        <p:grpSpPr>
          <a:xfrm>
            <a:off x="6885083" y="1791736"/>
            <a:ext cx="791957" cy="3720341"/>
            <a:chOff x="7358991" y="1453581"/>
            <a:chExt cx="791957" cy="3720341"/>
          </a:xfrm>
        </p:grpSpPr>
        <p:pic>
          <p:nvPicPr>
            <p:cNvPr id="58" name="그림 57" descr="무기, 공구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B9536FF-AF5C-36C3-7628-9786B71C7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929883" y="2882689"/>
              <a:ext cx="3544874" cy="686658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4589693-A1B9-33D9-E75D-F6280CC8755E}"/>
                </a:ext>
              </a:extLst>
            </p:cNvPr>
            <p:cNvSpPr txBox="1"/>
            <p:nvPr/>
          </p:nvSpPr>
          <p:spPr>
            <a:xfrm>
              <a:off x="7395933" y="5035423"/>
              <a:ext cx="75501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900" dirty="0">
                  <a:effectLst>
                    <a:glow rad="127000">
                      <a:schemeClr val="bg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900" dirty="0">
                  <a:effectLst>
                    <a:glow rad="127000">
                      <a:schemeClr val="bg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사용 무기 </a:t>
              </a:r>
              <a:r>
                <a:rPr lang="en-US" altLang="ko-KR" sz="900" dirty="0">
                  <a:effectLst>
                    <a:glow rad="127000">
                      <a:schemeClr val="bg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900" dirty="0">
                  <a:effectLst>
                    <a:glow rad="127000">
                      <a:schemeClr val="bg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창</a:t>
              </a:r>
              <a:r>
                <a:rPr lang="en-US" altLang="ko-KR" sz="900" dirty="0">
                  <a:effectLst>
                    <a:glow rad="127000">
                      <a:schemeClr val="bg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]</a:t>
              </a: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6209E713-5F7D-3CC4-3047-3F1ADE78695D}"/>
              </a:ext>
            </a:extLst>
          </p:cNvPr>
          <p:cNvGrpSpPr/>
          <p:nvPr/>
        </p:nvGrpSpPr>
        <p:grpSpPr>
          <a:xfrm>
            <a:off x="2470188" y="5336610"/>
            <a:ext cx="3648442" cy="793358"/>
            <a:chOff x="2447558" y="5325903"/>
            <a:chExt cx="3648442" cy="793358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2B9BD8-8265-1CCE-194A-D60842F3D6CB}"/>
                </a:ext>
              </a:extLst>
            </p:cNvPr>
            <p:cNvSpPr txBox="1"/>
            <p:nvPr/>
          </p:nvSpPr>
          <p:spPr>
            <a:xfrm>
              <a:off x="2447558" y="5325903"/>
              <a:ext cx="2633734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* 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딜러 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24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 직업 체력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 평균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en-US" altLang="ko-KR" sz="900" dirty="0">
                  <a:solidFill>
                    <a:srgbClr val="00B05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2.15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/ </a:t>
              </a:r>
              <a:r>
                <a:rPr lang="en-US" altLang="ko-KR" sz="900" dirty="0">
                  <a:solidFill>
                    <a:srgbClr val="00B05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102.2%</a:t>
              </a:r>
              <a:endParaRPr lang="ko-KR" altLang="en-US" sz="900" dirty="0">
                <a:solidFill>
                  <a:srgbClr val="00B0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4ECF0CA1-1938-E37D-87C2-D46744000066}"/>
                </a:ext>
              </a:extLst>
            </p:cNvPr>
            <p:cNvGrpSpPr/>
            <p:nvPr/>
          </p:nvGrpSpPr>
          <p:grpSpPr>
            <a:xfrm>
              <a:off x="2447558" y="5546754"/>
              <a:ext cx="3648442" cy="572507"/>
              <a:chOff x="2447558" y="5546754"/>
              <a:chExt cx="3648442" cy="572507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F629EAD-6BB7-6218-AB02-5DE8337D723B}"/>
                  </a:ext>
                </a:extLst>
              </p:cNvPr>
              <p:cNvSpPr txBox="1"/>
              <p:nvPr/>
            </p:nvSpPr>
            <p:spPr>
              <a:xfrm>
                <a:off x="2447558" y="5546754"/>
                <a:ext cx="136575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*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다른 무도가 클래스와의 비교</a:t>
                </a: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DC7EC61D-42D4-6FF9-B65C-083EE8C38EAF}"/>
                  </a:ext>
                </a:extLst>
              </p:cNvPr>
              <p:cNvGrpSpPr/>
              <p:nvPr/>
            </p:nvGrpSpPr>
            <p:grpSpPr>
              <a:xfrm>
                <a:off x="2447558" y="5692947"/>
                <a:ext cx="3648442" cy="426314"/>
                <a:chOff x="3402558" y="5767605"/>
                <a:chExt cx="3648442" cy="426314"/>
              </a:xfrm>
            </p:grpSpPr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AAFB0107-0E74-AB8C-56AA-1BCF0A1D1F72}"/>
                    </a:ext>
                  </a:extLst>
                </p:cNvPr>
                <p:cNvSpPr/>
                <p:nvPr/>
              </p:nvSpPr>
              <p:spPr>
                <a:xfrm>
                  <a:off x="3402558" y="5767605"/>
                  <a:ext cx="3648442" cy="42631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205381A7-7F3C-D2CC-3E1A-295B33245EF6}"/>
                    </a:ext>
                  </a:extLst>
                </p:cNvPr>
                <p:cNvGrpSpPr/>
                <p:nvPr/>
              </p:nvGrpSpPr>
              <p:grpSpPr>
                <a:xfrm>
                  <a:off x="3451009" y="5839559"/>
                  <a:ext cx="3551541" cy="282406"/>
                  <a:chOff x="2993490" y="5706050"/>
                  <a:chExt cx="3551541" cy="282406"/>
                </a:xfrm>
              </p:grpSpPr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9FAECD16-6D3F-AC5E-A697-C3FB4E3F8AB2}"/>
                      </a:ext>
                    </a:extLst>
                  </p:cNvPr>
                  <p:cNvSpPr txBox="1"/>
                  <p:nvPr/>
                </p:nvSpPr>
                <p:spPr>
                  <a:xfrm>
                    <a:off x="2993490" y="5785698"/>
                    <a:ext cx="965008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[</a:t>
                    </a:r>
                    <a:r>
                      <a: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인파이터</a:t>
                    </a:r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] 2.3 / 110% </a:t>
                    </a: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2D65EEE2-384E-23ED-7D7C-2AAD4C6CF81A}"/>
                      </a:ext>
                    </a:extLst>
                  </p:cNvPr>
                  <p:cNvSpPr txBox="1"/>
                  <p:nvPr/>
                </p:nvSpPr>
                <p:spPr>
                  <a:xfrm>
                    <a:off x="5669791" y="5785698"/>
                    <a:ext cx="875240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[</a:t>
                    </a:r>
                    <a:r>
                      <a:rPr lang="ko-KR" altLang="en-US" sz="800" dirty="0" err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기공사</a:t>
                    </a:r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] 2.1 / 105% </a:t>
                    </a:r>
                    <a:endPara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74" name="그룹 73">
                    <a:extLst>
                      <a:ext uri="{FF2B5EF4-FFF2-40B4-BE49-F238E27FC236}">
                        <a16:creationId xmlns:a16="http://schemas.microsoft.com/office/drawing/2014/main" id="{0EACC3EF-5AC0-6DB0-6A30-2A0D157B95D5}"/>
                      </a:ext>
                    </a:extLst>
                  </p:cNvPr>
                  <p:cNvGrpSpPr/>
                  <p:nvPr/>
                </p:nvGrpSpPr>
                <p:grpSpPr>
                  <a:xfrm>
                    <a:off x="4293970" y="5706050"/>
                    <a:ext cx="1040349" cy="282406"/>
                    <a:chOff x="4287414" y="5706050"/>
                    <a:chExt cx="1040349" cy="282406"/>
                  </a:xfrm>
                </p:grpSpPr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9432FB64-DF6E-B4FB-90DF-1076DBF18FA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87414" y="5706050"/>
                      <a:ext cx="1040349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배틀마스터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 2.2 / 105%</a:t>
                      </a:r>
                    </a:p>
                  </p:txBody>
                </p:sp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D77C8820-408A-C0C2-8CCB-59F0A157DE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87414" y="5865345"/>
                      <a:ext cx="864019" cy="123111"/>
                    </a:xfrm>
                    <a:prstGeom prst="rect">
                      <a:avLst/>
                    </a:prstGeom>
                    <a:solidFill>
                      <a:srgbClr val="FDFEDE"/>
                    </a:solidFill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창술사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 2.2 / 105%</a:t>
                      </a:r>
                    </a:p>
                  </p:txBody>
                </p:sp>
              </p:grp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9649C28A-99B0-3502-C0F2-DAC9823005DA}"/>
                      </a:ext>
                    </a:extLst>
                  </p:cNvPr>
                  <p:cNvSpPr txBox="1"/>
                  <p:nvPr/>
                </p:nvSpPr>
                <p:spPr>
                  <a:xfrm>
                    <a:off x="4093372" y="5785698"/>
                    <a:ext cx="65724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&gt;</a:t>
                    </a: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A52B407D-2245-0072-B587-0A34AD82EAAC}"/>
                      </a:ext>
                    </a:extLst>
                  </p:cNvPr>
                  <p:cNvSpPr txBox="1"/>
                  <p:nvPr/>
                </p:nvSpPr>
                <p:spPr>
                  <a:xfrm>
                    <a:off x="5469193" y="5785698"/>
                    <a:ext cx="65724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&gt;</a:t>
                    </a: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749756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0FEAF7D-C03C-C449-D318-14B3708B9F4B}"/>
              </a:ext>
            </a:extLst>
          </p:cNvPr>
          <p:cNvSpPr>
            <a:spLocks/>
          </p:cNvSpPr>
          <p:nvPr/>
        </p:nvSpPr>
        <p:spPr>
          <a:xfrm>
            <a:off x="0" y="0"/>
            <a:ext cx="115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51324A8-E4F9-1B83-C119-7834C6399D92}"/>
              </a:ext>
            </a:extLst>
          </p:cNvPr>
          <p:cNvGrpSpPr/>
          <p:nvPr/>
        </p:nvGrpSpPr>
        <p:grpSpPr>
          <a:xfrm>
            <a:off x="33070" y="3519836"/>
            <a:ext cx="1134280" cy="396083"/>
            <a:chOff x="-6350" y="2073408"/>
            <a:chExt cx="1134280" cy="39608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D4034B8-EF87-E3C7-AFC9-798DE65F33C0}"/>
                </a:ext>
              </a:extLst>
            </p:cNvPr>
            <p:cNvSpPr>
              <a:spLocks/>
            </p:cNvSpPr>
            <p:nvPr/>
          </p:nvSpPr>
          <p:spPr>
            <a:xfrm>
              <a:off x="82817" y="2116690"/>
              <a:ext cx="960972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아크패시브 </a:t>
              </a:r>
              <a:r>
                <a:rPr lang="en-US" altLang="ko-KR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- </a:t>
              </a:r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깨달음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CF3DD51-E9A5-DDA0-E703-B870FA795CDB}"/>
                </a:ext>
              </a:extLst>
            </p:cNvPr>
            <p:cNvCxnSpPr/>
            <p:nvPr userDrawn="1"/>
          </p:nvCxnSpPr>
          <p:spPr>
            <a:xfrm>
              <a:off x="-6350" y="2073408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2C1DBE1-5937-7DFE-D02C-23C5C423F08F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1ECD526E-3852-CAD7-B35A-846B10527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64186" y="485980"/>
            <a:ext cx="998871" cy="31654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8C88FEC9-4F02-B29C-90FC-D9997E332065}"/>
              </a:ext>
            </a:extLst>
          </p:cNvPr>
          <p:cNvGrpSpPr/>
          <p:nvPr/>
        </p:nvGrpSpPr>
        <p:grpSpPr>
          <a:xfrm>
            <a:off x="1158350" y="1263089"/>
            <a:ext cx="1273087" cy="1173747"/>
            <a:chOff x="0" y="1263089"/>
            <a:chExt cx="1273087" cy="1173747"/>
          </a:xfrm>
        </p:grpSpPr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A206C442-1E36-9653-A699-D095A84D81BA}"/>
                </a:ext>
              </a:extLst>
            </p:cNvPr>
            <p:cNvSpPr/>
            <p:nvPr/>
          </p:nvSpPr>
          <p:spPr>
            <a:xfrm rot="5400000">
              <a:off x="1114889" y="1459590"/>
              <a:ext cx="195309" cy="121087"/>
            </a:xfrm>
            <a:prstGeom prst="triangle">
              <a:avLst/>
            </a:prstGeom>
            <a:solidFill>
              <a:srgbClr val="212227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7DBEA37-5864-28F2-9EC4-03A840436324}"/>
                </a:ext>
              </a:extLst>
            </p:cNvPr>
            <p:cNvGrpSpPr/>
            <p:nvPr/>
          </p:nvGrpSpPr>
          <p:grpSpPr>
            <a:xfrm>
              <a:off x="0" y="1263089"/>
              <a:ext cx="1152000" cy="489534"/>
              <a:chOff x="1652149" y="1346100"/>
              <a:chExt cx="1152000" cy="489534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08DB3C2A-CC55-C5C8-2D9F-61421BB07E2B}"/>
                  </a:ext>
                </a:extLst>
              </p:cNvPr>
              <p:cNvSpPr/>
              <p:nvPr/>
            </p:nvSpPr>
            <p:spPr>
              <a:xfrm>
                <a:off x="1652150" y="1346100"/>
                <a:ext cx="1151999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3516FDB-7388-CE96-F1D0-D2D6B9CCF1C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2149" y="1436979"/>
                <a:ext cx="1152000" cy="307777"/>
              </a:xfrm>
              <a:prstGeom prst="rect">
                <a:avLst/>
              </a:prstGeom>
              <a:noFill/>
              <a:ln w="9525">
                <a:noFill/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108000" bIns="0" rtlCol="0" anchor="ctr">
                <a:noAutofit/>
              </a:bodyPr>
              <a:lstStyle/>
              <a:p>
                <a:pPr algn="l"/>
                <a:r>
                  <a:rPr lang="ko-KR" altLang="en-US" sz="1200" b="1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</a:rPr>
                  <a:t>개요</a:t>
                </a:r>
                <a:endParaRPr lang="ko-KR" altLang="en-US" sz="1400" b="1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61C2F35-D520-73E2-E2B0-422BFA5F060B}"/>
                </a:ext>
              </a:extLst>
            </p:cNvPr>
            <p:cNvSpPr/>
            <p:nvPr/>
          </p:nvSpPr>
          <p:spPr>
            <a:xfrm>
              <a:off x="1" y="1752623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5FFD552-BD6C-5AE1-AF86-443BB193EE98}"/>
                </a:ext>
              </a:extLst>
            </p:cNvPr>
            <p:cNvSpPr/>
            <p:nvPr/>
          </p:nvSpPr>
          <p:spPr>
            <a:xfrm>
              <a:off x="1" y="2094522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E948697-7DFB-5322-A3D9-D887DF1FD997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2094523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7A5DB24-459E-474D-B3D3-796BBCEF7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2436836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0CF2356-DA97-8EF9-8C92-528635BFBF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63089"/>
              <a:ext cx="115200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DA009A21-65BB-A593-E0BD-E8D5DB9F613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36836"/>
              <a:ext cx="115200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88819CA-FCD9-3B7B-675F-F0F3FA267568}"/>
              </a:ext>
            </a:extLst>
          </p:cNvPr>
          <p:cNvGrpSpPr/>
          <p:nvPr/>
        </p:nvGrpSpPr>
        <p:grpSpPr>
          <a:xfrm>
            <a:off x="1686560" y="1263089"/>
            <a:ext cx="1273087" cy="1173747"/>
            <a:chOff x="0" y="1263089"/>
            <a:chExt cx="1273087" cy="1173747"/>
          </a:xfrm>
        </p:grpSpPr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CC6294C1-E097-55CE-ADF2-1436353A9080}"/>
                </a:ext>
              </a:extLst>
            </p:cNvPr>
            <p:cNvSpPr/>
            <p:nvPr/>
          </p:nvSpPr>
          <p:spPr>
            <a:xfrm rot="5400000">
              <a:off x="1114889" y="1459590"/>
              <a:ext cx="195309" cy="121087"/>
            </a:xfrm>
            <a:prstGeom prst="triangle">
              <a:avLst/>
            </a:prstGeom>
            <a:solidFill>
              <a:srgbClr val="212227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E84A554-D59E-DAFE-C73A-AB611EC9C1DA}"/>
                </a:ext>
              </a:extLst>
            </p:cNvPr>
            <p:cNvGrpSpPr/>
            <p:nvPr/>
          </p:nvGrpSpPr>
          <p:grpSpPr>
            <a:xfrm>
              <a:off x="0" y="1263089"/>
              <a:ext cx="1152000" cy="489534"/>
              <a:chOff x="1652149" y="1346100"/>
              <a:chExt cx="1152000" cy="489534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98F31B75-3248-4999-518D-1063F9BBE0FD}"/>
                  </a:ext>
                </a:extLst>
              </p:cNvPr>
              <p:cNvSpPr/>
              <p:nvPr/>
            </p:nvSpPr>
            <p:spPr>
              <a:xfrm>
                <a:off x="1652150" y="1346100"/>
                <a:ext cx="1151999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E54C0096-5E46-6A32-5665-CE5C275F961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2149" y="1436979"/>
                <a:ext cx="1152000" cy="307777"/>
              </a:xfrm>
              <a:prstGeom prst="rect">
                <a:avLst/>
              </a:prstGeom>
              <a:noFill/>
              <a:ln w="9525">
                <a:noFill/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108000" bIns="0" rtlCol="0" anchor="ctr">
                <a:noAutofit/>
              </a:bodyPr>
              <a:lstStyle/>
              <a:p>
                <a:pPr algn="l"/>
                <a:r>
                  <a:rPr lang="ko-KR" altLang="en-US" sz="1200" b="1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</a:rPr>
                  <a:t>개요</a:t>
                </a:r>
                <a:endParaRPr lang="ko-KR" altLang="en-US" sz="1400" b="1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314ED2F-BD21-E03B-6ECB-055C7C6B16D6}"/>
                </a:ext>
              </a:extLst>
            </p:cNvPr>
            <p:cNvSpPr/>
            <p:nvPr/>
          </p:nvSpPr>
          <p:spPr>
            <a:xfrm>
              <a:off x="1" y="1752623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3571CD6-02FF-2871-04AE-7E5CE7942F49}"/>
                </a:ext>
              </a:extLst>
            </p:cNvPr>
            <p:cNvSpPr/>
            <p:nvPr/>
          </p:nvSpPr>
          <p:spPr>
            <a:xfrm>
              <a:off x="1" y="2094522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1515951D-D497-7FE4-4C79-F6926E31DC3B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2094523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785E3FC-F8E6-A955-C894-17B043D5C42D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2436836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78BE06B-D821-B46D-CF10-258A1580D5A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63089"/>
              <a:ext cx="115200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3C76522-8896-F788-F774-372605D411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36836"/>
              <a:ext cx="115200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885CF50-85F3-4FB4-DB80-C0C44B8E3FF4}"/>
              </a:ext>
            </a:extLst>
          </p:cNvPr>
          <p:cNvGrpSpPr/>
          <p:nvPr/>
        </p:nvGrpSpPr>
        <p:grpSpPr>
          <a:xfrm>
            <a:off x="0" y="1263089"/>
            <a:ext cx="1134280" cy="397826"/>
            <a:chOff x="-6350" y="1675582"/>
            <a:chExt cx="1134280" cy="39782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6AB8681-1B99-2B45-5A3D-1721A0A96475}"/>
                </a:ext>
              </a:extLst>
            </p:cNvPr>
            <p:cNvSpPr>
              <a:spLocks/>
            </p:cNvSpPr>
            <p:nvPr/>
          </p:nvSpPr>
          <p:spPr>
            <a:xfrm>
              <a:off x="82817" y="1717853"/>
              <a:ext cx="960972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개요</a:t>
              </a:r>
              <a:endParaRPr lang="ko-KR" altLang="en-US" sz="900" b="1" u="none" dirty="0">
                <a:solidFill>
                  <a:srgbClr val="BD9C7C"/>
                </a:solidFill>
                <a:effectLst>
                  <a:glow rad="127000">
                    <a:schemeClr val="tx1">
                      <a:lumMod val="75000"/>
                      <a:lumOff val="25000"/>
                    </a:schemeClr>
                  </a:glow>
                </a:effectLst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3D5B0CDF-01E5-CB04-BF22-6A591DDF97DB}"/>
                </a:ext>
              </a:extLst>
            </p:cNvPr>
            <p:cNvGrpSpPr/>
            <p:nvPr/>
          </p:nvGrpSpPr>
          <p:grpSpPr>
            <a:xfrm>
              <a:off x="-6350" y="1675582"/>
              <a:ext cx="1134280" cy="397826"/>
              <a:chOff x="1609635" y="746670"/>
              <a:chExt cx="1546727" cy="397826"/>
            </a:xfrm>
          </p:grpSpPr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4A715E23-4F1B-3AF9-0447-297DAA634054}"/>
                  </a:ext>
                </a:extLst>
              </p:cNvPr>
              <p:cNvCxnSpPr/>
              <p:nvPr/>
            </p:nvCxnSpPr>
            <p:spPr>
              <a:xfrm>
                <a:off x="1609635" y="746670"/>
                <a:ext cx="1546727" cy="0"/>
              </a:xfrm>
              <a:prstGeom prst="line">
                <a:avLst/>
              </a:prstGeom>
              <a:ln w="3175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002ECE62-AD73-A51D-29CD-1C43BA50141F}"/>
                  </a:ext>
                </a:extLst>
              </p:cNvPr>
              <p:cNvCxnSpPr/>
              <p:nvPr userDrawn="1"/>
            </p:nvCxnSpPr>
            <p:spPr>
              <a:xfrm>
                <a:off x="1609635" y="1144496"/>
                <a:ext cx="1546727" cy="0"/>
              </a:xfrm>
              <a:prstGeom prst="line">
                <a:avLst/>
              </a:prstGeom>
              <a:ln w="3175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88472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E9852-4312-02C0-3016-8C6C2CBE1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9B35382-9BEC-CDF9-F48D-F0D2C177C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756299"/>
              </p:ext>
            </p:extLst>
          </p:nvPr>
        </p:nvGraphicFramePr>
        <p:xfrm>
          <a:off x="1483716" y="369088"/>
          <a:ext cx="4595288" cy="5486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73404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3023384">
                  <a:extLst>
                    <a:ext uri="{9D8B030D-6E8A-4147-A177-3AD203B41FA5}">
                      <a16:colId xmlns:a16="http://schemas.microsoft.com/office/drawing/2014/main" val="1700617532"/>
                    </a:ext>
                  </a:extLst>
                </a:gridCol>
              </a:tblGrid>
              <a:tr h="4636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특성 효과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</a:t>
                      </a:r>
                      <a:endParaRPr lang="en-US" altLang="ko-KR" sz="10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 시 듀얼 게이지 </a:t>
                      </a:r>
                      <a:r>
                        <a:rPr lang="ko-KR" altLang="en-US" sz="1000" b="0" dirty="0" err="1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회복량이</a:t>
                      </a: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n% </a:t>
                      </a: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스킬의 피해량이 </a:t>
                      </a: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N% </a:t>
                      </a: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각성 스킬의 피해량이 </a:t>
                      </a: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N% </a:t>
                      </a: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351266"/>
                  </a:ext>
                </a:extLst>
              </a:tr>
            </a:tbl>
          </a:graphicData>
        </a:graphic>
      </p:graphicFrame>
      <p:grpSp>
        <p:nvGrpSpPr>
          <p:cNvPr id="32" name="그룹 31">
            <a:extLst>
              <a:ext uri="{FF2B5EF4-FFF2-40B4-BE49-F238E27FC236}">
                <a16:creationId xmlns:a16="http://schemas.microsoft.com/office/drawing/2014/main" id="{1769FF26-CF67-3A8D-5F98-B22430ABBA11}"/>
              </a:ext>
            </a:extLst>
          </p:cNvPr>
          <p:cNvGrpSpPr/>
          <p:nvPr/>
        </p:nvGrpSpPr>
        <p:grpSpPr>
          <a:xfrm>
            <a:off x="1678612" y="2646539"/>
            <a:ext cx="8800783" cy="539427"/>
            <a:chOff x="1379537" y="1177162"/>
            <a:chExt cx="8800783" cy="53942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B35F39F-A9C5-9098-0E4B-D0FD0725CE5B}"/>
                </a:ext>
              </a:extLst>
            </p:cNvPr>
            <p:cNvSpPr txBox="1"/>
            <p:nvPr/>
          </p:nvSpPr>
          <p:spPr>
            <a:xfrm>
              <a:off x="1379537" y="1470368"/>
              <a:ext cx="8800783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변형 창을 사용해 주변에 위치한 적들을 쓸어버릴 수 있는 난무 스탠스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날카로운 창으로 순간 높은 피해를 줄 수 있는 집중 스탠스</a:t>
              </a:r>
              <a:endPara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3D940ED-FF20-B545-8BCB-C72F59AB879E}"/>
                </a:ext>
              </a:extLst>
            </p:cNvPr>
            <p:cNvGrpSpPr/>
            <p:nvPr/>
          </p:nvGrpSpPr>
          <p:grpSpPr>
            <a:xfrm>
              <a:off x="1379537" y="1177162"/>
              <a:ext cx="3549385" cy="293206"/>
              <a:chOff x="1379537" y="1082772"/>
              <a:chExt cx="3549385" cy="293206"/>
            </a:xfrm>
          </p:grpSpPr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FA732499-CE61-67DF-262A-9431BB978EA9}"/>
                  </a:ext>
                </a:extLst>
              </p:cNvPr>
              <p:cNvSpPr/>
              <p:nvPr/>
            </p:nvSpPr>
            <p:spPr>
              <a:xfrm>
                <a:off x="1379538" y="1082772"/>
                <a:ext cx="1146411" cy="293206"/>
              </a:xfrm>
              <a:prstGeom prst="roundRect">
                <a:avLst>
                  <a:gd name="adj" fmla="val 23216"/>
                </a:avLst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>
                <a:spAutoFit/>
              </a:bodyPr>
              <a:lstStyle/>
              <a:p>
                <a:r>
                  <a:rPr lang="ko-KR" altLang="en-US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난무 스킬</a:t>
                </a:r>
                <a:r>
                  <a:rPr lang="en-US" altLang="ko-KR" sz="105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 / </a:t>
                </a:r>
                <a:r>
                  <a:rPr lang="ko-KR" altLang="en-US" sz="105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집중 스킬</a:t>
                </a:r>
                <a:endParaRPr lang="ko-KR" altLang="en-US" sz="105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116843CA-975E-5271-DBC3-51B481B498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537" y="1322767"/>
                <a:ext cx="3549385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B1E82E1-F229-F680-4C2A-BE24DD0CBE2E}"/>
              </a:ext>
            </a:extLst>
          </p:cNvPr>
          <p:cNvSpPr txBox="1"/>
          <p:nvPr/>
        </p:nvSpPr>
        <p:spPr>
          <a:xfrm>
            <a:off x="1483716" y="2228232"/>
            <a:ext cx="811789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144000" tIns="46800" rIns="144000" bIns="46800" rtlCol="0" anchor="ctr" anchorCtr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스킬 구성</a:t>
            </a:r>
            <a:endParaRPr lang="en-US" altLang="ko-KR" sz="1100" b="1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FEDBACC7-14B8-5AA4-7FDA-DAEFDC886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071" y="140079"/>
            <a:ext cx="5514729" cy="100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550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3786</TotalTime>
  <Words>392</Words>
  <Application>Microsoft Office PowerPoint</Application>
  <PresentationFormat>와이드스크린</PresentationFormat>
  <Paragraphs>88</Paragraphs>
  <Slides>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6" baseType="lpstr">
      <vt:lpstr>페이퍼로지 5 Medium</vt:lpstr>
      <vt:lpstr>Pretendard Medium</vt:lpstr>
      <vt:lpstr>빛의 계승자 Bold</vt:lpstr>
      <vt:lpstr>페이퍼로지 7 Bold</vt:lpstr>
      <vt:lpstr>페이퍼로지 6 SemiBold</vt:lpstr>
      <vt:lpstr>Pretendard SemiBold</vt:lpstr>
      <vt:lpstr>페이퍼로지 9 Black</vt:lpstr>
      <vt:lpstr>Arial</vt:lpstr>
      <vt:lpstr>맑은 고딕</vt:lpstr>
      <vt:lpstr>Office 테마</vt:lpstr>
      <vt:lpstr>개요</vt:lpstr>
      <vt:lpstr>목차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</dc:title>
  <dc:creator>Lenovo</dc:creator>
  <cp:lastModifiedBy>홍진선(2017184037)</cp:lastModifiedBy>
  <cp:revision>844</cp:revision>
  <dcterms:modified xsi:type="dcterms:W3CDTF">2025-05-22T12:48:49Z</dcterms:modified>
</cp:coreProperties>
</file>